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7.jpg" ContentType="image/jpg"/>
  <Override PartName="/ppt/media/image16.jpg" ContentType="image/jpg"/>
  <Override PartName="/ppt/media/image19.jpg" ContentType="image/jpg"/>
  <Override PartName="/ppt/media/image20.jpg" ContentType="image/jpg"/>
  <Override PartName="/ppt/media/image21.jpg" ContentType="image/jpg"/>
  <Override PartName="/ppt/media/image29.jpg" ContentType="image/jpg"/>
  <Override PartName="/ppt/media/image31.jpg" ContentType="image/jpg"/>
  <Override PartName="/ppt/media/image35.jpg" ContentType="image/jpg"/>
  <Override PartName="/ppt/media/image36.jpg" ContentType="image/jpg"/>
  <Override PartName="/ppt/media/image40.jpg" ContentType="image/jpg"/>
  <Override PartName="/ppt/media/image43.jpg" ContentType="image/jpg"/>
  <Override PartName="/ppt/media/image44.jpg" ContentType="image/jpg"/>
  <Override PartName="/ppt/media/image47.jpg" ContentType="image/jpg"/>
  <Override PartName="/ppt/media/image48.jpg" ContentType="image/jpg"/>
  <Override PartName="/ppt/media/image50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47" r:id="rId1"/>
  </p:sldMasterIdLst>
  <p:sldIdLst>
    <p:sldId id="256" r:id="rId2"/>
    <p:sldId id="287" r:id="rId3"/>
    <p:sldId id="289" r:id="rId4"/>
    <p:sldId id="290" r:id="rId5"/>
    <p:sldId id="258" r:id="rId6"/>
    <p:sldId id="260" r:id="rId7"/>
    <p:sldId id="259" r:id="rId8"/>
    <p:sldId id="291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7" r:id="rId19"/>
    <p:sldId id="299" r:id="rId20"/>
    <p:sldId id="300" r:id="rId21"/>
    <p:sldId id="301" r:id="rId22"/>
    <p:sldId id="302" r:id="rId23"/>
    <p:sldId id="303" r:id="rId24"/>
    <p:sldId id="279" r:id="rId25"/>
    <p:sldId id="305" r:id="rId26"/>
    <p:sldId id="306" r:id="rId27"/>
    <p:sldId id="309" r:id="rId28"/>
    <p:sldId id="310" r:id="rId29"/>
    <p:sldId id="328" r:id="rId30"/>
    <p:sldId id="270" r:id="rId31"/>
    <p:sldId id="313" r:id="rId32"/>
    <p:sldId id="315" r:id="rId33"/>
    <p:sldId id="271" r:id="rId34"/>
    <p:sldId id="316" r:id="rId35"/>
    <p:sldId id="318" r:id="rId36"/>
    <p:sldId id="273" r:id="rId37"/>
    <p:sldId id="317" r:id="rId38"/>
    <p:sldId id="319" r:id="rId39"/>
    <p:sldId id="274" r:id="rId40"/>
    <p:sldId id="275" r:id="rId41"/>
    <p:sldId id="320" r:id="rId42"/>
    <p:sldId id="326" r:id="rId43"/>
    <p:sldId id="321" r:id="rId44"/>
    <p:sldId id="323" r:id="rId45"/>
    <p:sldId id="324" r:id="rId46"/>
    <p:sldId id="281" r:id="rId47"/>
    <p:sldId id="282" r:id="rId48"/>
    <p:sldId id="283" r:id="rId49"/>
    <p:sldId id="325" r:id="rId50"/>
    <p:sldId id="284" r:id="rId51"/>
    <p:sldId id="285" r:id="rId52"/>
    <p:sldId id="286" r:id="rId53"/>
    <p:sldId id="327" r:id="rId54"/>
  </p:sldIdLst>
  <p:sldSz cx="9144000" cy="6858000" type="screen4x3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9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5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08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B3EF901D-D25E-4697-A005-DC3893F6EAC1}" type="datetime">
              <a:rPr lang="en-US" sz="900" b="0" strike="noStrike" spc="-1" smtClean="0">
                <a:solidFill>
                  <a:srgbClr val="8B8B8B"/>
                </a:solidFill>
                <a:latin typeface="Calibri"/>
              </a:rPr>
              <a:t>10/31/2022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8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3B4127C-652D-4422-BAEC-417B6BCC2806}" type="slidenum">
              <a:rPr lang="en-US" sz="9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587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B3EF901D-D25E-4697-A005-DC3893F6EAC1}" type="datetime">
              <a:rPr lang="en-US" sz="900" b="0" strike="noStrike" spc="-1" smtClean="0">
                <a:solidFill>
                  <a:srgbClr val="8B8B8B"/>
                </a:solidFill>
                <a:latin typeface="Calibri"/>
              </a:rPr>
              <a:t>10/31/2022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8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3B4127C-652D-4422-BAEC-417B6BCC2806}" type="slidenum">
              <a:rPr lang="en-US" sz="9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722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B3EF901D-D25E-4697-A005-DC3893F6EAC1}" type="datetime">
              <a:rPr lang="en-US" sz="900" b="0" strike="noStrike" spc="-1" smtClean="0">
                <a:solidFill>
                  <a:srgbClr val="8B8B8B"/>
                </a:solidFill>
                <a:latin typeface="Calibri"/>
              </a:rPr>
              <a:t>10/31/2022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8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3B4127C-652D-4422-BAEC-417B6BCC2806}" type="slidenum">
              <a:rPr lang="en-US" sz="9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55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B3EF901D-D25E-4697-A005-DC3893F6EAC1}" type="datetime">
              <a:rPr lang="en-US" sz="900" b="0" strike="noStrike" spc="-1" smtClean="0">
                <a:solidFill>
                  <a:srgbClr val="8B8B8B"/>
                </a:solidFill>
                <a:latin typeface="Calibri"/>
              </a:rPr>
              <a:t>10/31/2022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8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3B4127C-652D-4422-BAEC-417B6BCC2806}" type="slidenum">
              <a:rPr lang="en-US" sz="9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0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B3EF901D-D25E-4697-A005-DC3893F6EAC1}" type="datetime">
              <a:rPr lang="en-US" sz="900" b="0" strike="noStrike" spc="-1" smtClean="0">
                <a:solidFill>
                  <a:srgbClr val="8B8B8B"/>
                </a:solidFill>
                <a:latin typeface="Calibri"/>
              </a:rPr>
              <a:t>10/31/2022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8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3B4127C-652D-4422-BAEC-417B6BCC2806}" type="slidenum">
              <a:rPr lang="en-US" sz="9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41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B3EF901D-D25E-4697-A005-DC3893F6EAC1}" type="datetime">
              <a:rPr lang="en-US" sz="900" b="0" strike="noStrike" spc="-1" smtClean="0">
                <a:solidFill>
                  <a:srgbClr val="8B8B8B"/>
                </a:solidFill>
                <a:latin typeface="Calibri"/>
              </a:rPr>
              <a:t>10/31/2022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800" b="0" strike="noStrike" spc="-1"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3B4127C-652D-4422-BAEC-417B6BCC2806}" type="slidenum">
              <a:rPr lang="en-US" sz="9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531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88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B3EF901D-D25E-4697-A005-DC3893F6EAC1}" type="datetime">
              <a:rPr lang="en-US" sz="900" b="0" strike="noStrike" spc="-1" smtClean="0">
                <a:solidFill>
                  <a:srgbClr val="8B8B8B"/>
                </a:solidFill>
                <a:latin typeface="Calibri"/>
              </a:rPr>
              <a:t>10/31/2022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800" b="0" strike="noStrike" spc="-1"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3B4127C-652D-4422-BAEC-417B6BCC2806}" type="slidenum">
              <a:rPr lang="en-US" sz="9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797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B3EF901D-D25E-4697-A005-DC3893F6EAC1}" type="datetime">
              <a:rPr lang="en-US" sz="900" b="0" strike="noStrike" spc="-1" smtClean="0">
                <a:solidFill>
                  <a:srgbClr val="8B8B8B"/>
                </a:solidFill>
                <a:latin typeface="Calibri"/>
              </a:rPr>
              <a:t>10/31/2022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8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3B4127C-652D-4422-BAEC-417B6BCC2806}" type="slidenum">
              <a:rPr lang="en-US" sz="9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56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pPr>
              <a:lnSpc>
                <a:spcPct val="100000"/>
              </a:lnSpc>
            </a:pPr>
            <a:fld id="{B3EF901D-D25E-4697-A005-DC3893F6EAC1}" type="datetime">
              <a:rPr lang="en-US" sz="900" b="0" strike="noStrike" spc="-1" smtClean="0">
                <a:solidFill>
                  <a:srgbClr val="8B8B8B"/>
                </a:solidFill>
                <a:latin typeface="Calibri"/>
              </a:rPr>
              <a:t>10/31/2022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 sz="18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3B4127C-652D-4422-BAEC-417B6BCC2806}" type="slidenum">
              <a:rPr lang="en-US" sz="9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67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fld id="{F22B9B5C-CE73-4AB8-9921-6242F997ED9B}" type="datetime">
              <a:rPr lang="en-US" sz="900" b="0" strike="noStrike" spc="-1" smtClean="0">
                <a:solidFill>
                  <a:srgbClr val="8B8B8B"/>
                </a:solidFill>
                <a:latin typeface="Calibri"/>
              </a:rPr>
              <a:t>10/31/2022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8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532FD93C-2132-4A10-8569-3365CD630CF0}" type="slidenum">
              <a:rPr lang="en-US" sz="9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30332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2854588" y="1365885"/>
            <a:ext cx="4062128" cy="923641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sz="6002" spc="-1" dirty="0">
                <a:solidFill>
                  <a:srgbClr val="FFFFFF"/>
                </a:solidFill>
                <a:latin typeface="Calibri"/>
              </a:rPr>
              <a:t>Eye Lids</a:t>
            </a:r>
            <a:endParaRPr lang="en-US" sz="6002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" name="TextShape 2"/>
          <p:cNvSpPr txBox="1"/>
          <p:nvPr/>
        </p:nvSpPr>
        <p:spPr>
          <a:xfrm>
            <a:off x="3285889" y="4372960"/>
            <a:ext cx="2997511" cy="140707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90000"/>
              </a:lnSpc>
              <a:spcBef>
                <a:spcPts val="751"/>
              </a:spcBef>
            </a:pPr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Dr. Fareed </a:t>
            </a:r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Warid</a:t>
            </a:r>
          </a:p>
          <a:p>
            <a:pPr algn="ctr">
              <a:lnSpc>
                <a:spcPct val="90000"/>
              </a:lnSpc>
              <a:spcBef>
                <a:spcPts val="751"/>
              </a:spcBef>
            </a:pPr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Consultant Ophthalmologist/Vitreoretinal Surgeon </a:t>
            </a:r>
            <a:endParaRPr lang="en-US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79163" y="2407250"/>
            <a:ext cx="1410964" cy="300082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1350" b="1" dirty="0">
                <a:solidFill>
                  <a:srgbClr val="002060"/>
                </a:solidFill>
                <a:latin typeface="Times New Roman"/>
                <a:cs typeface="Times New Roman"/>
              </a:rPr>
              <a:t>Gate of the orbit</a:t>
            </a:r>
            <a:endParaRPr lang="en-US" sz="135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://www.surepulse.com/backend/public/uploads/photos/b8c942a159d34545817e255b24831ef83331d8f1-downtown%20eye%2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t="2969" r="-13398" b="4995"/>
          <a:stretch/>
        </p:blipFill>
        <p:spPr bwMode="auto">
          <a:xfrm>
            <a:off x="4152327" y="2825057"/>
            <a:ext cx="1466650" cy="101237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723922" y="114432"/>
            <a:ext cx="7886324" cy="72607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301" b="1" spc="-1" dirty="0">
                <a:solidFill>
                  <a:srgbClr val="7030A0"/>
                </a:solidFill>
                <a:latin typeface="Arial"/>
              </a:rPr>
              <a:t>Nerve</a:t>
            </a:r>
            <a:r>
              <a:rPr lang="en-US" sz="3301" b="1" spc="-20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3301" b="1" spc="-1" dirty="0">
                <a:solidFill>
                  <a:srgbClr val="7030A0"/>
                </a:solidFill>
                <a:latin typeface="Arial"/>
              </a:rPr>
              <a:t>Supply</a:t>
            </a:r>
            <a:r>
              <a:rPr lang="en-US" sz="3301" b="1" spc="-39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3301" b="1" spc="-1" dirty="0">
                <a:solidFill>
                  <a:srgbClr val="7030A0"/>
                </a:solidFill>
                <a:latin typeface="Arial"/>
              </a:rPr>
              <a:t>to</a:t>
            </a:r>
            <a:r>
              <a:rPr lang="en-US" sz="3301" b="1" spc="-11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3301" b="1" spc="-1" dirty="0">
                <a:solidFill>
                  <a:srgbClr val="7030A0"/>
                </a:solidFill>
                <a:latin typeface="Arial"/>
              </a:rPr>
              <a:t>Eyel</a:t>
            </a:r>
            <a:r>
              <a:rPr lang="en-US" sz="3301" b="1" spc="-11" dirty="0">
                <a:solidFill>
                  <a:srgbClr val="7030A0"/>
                </a:solidFill>
                <a:latin typeface="Arial"/>
              </a:rPr>
              <a:t>i</a:t>
            </a:r>
            <a:r>
              <a:rPr lang="en-US" sz="3301" b="1" spc="-1" dirty="0">
                <a:solidFill>
                  <a:srgbClr val="7030A0"/>
                </a:solidFill>
                <a:latin typeface="Arial"/>
              </a:rPr>
              <a:t>ds</a:t>
            </a:r>
            <a:endParaRPr lang="en-US" sz="3301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TextShape 2"/>
          <p:cNvSpPr txBox="1"/>
          <p:nvPr/>
        </p:nvSpPr>
        <p:spPr>
          <a:xfrm>
            <a:off x="275741" y="951345"/>
            <a:ext cx="8782687" cy="500611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9453">
              <a:lnSpc>
                <a:spcPct val="140000"/>
              </a:lnSpc>
              <a:spcBef>
                <a:spcPts val="153"/>
              </a:spcBef>
            </a:pPr>
            <a:r>
              <a:rPr lang="en-US" sz="2400" b="1" u="sng" spc="-1" dirty="0">
                <a:solidFill>
                  <a:srgbClr val="000000"/>
                </a:solidFill>
                <a:latin typeface="Calibri"/>
              </a:rPr>
              <a:t>Motor</a:t>
            </a:r>
            <a:r>
              <a:rPr lang="en-US" sz="2400" b="1" u="sng" spc="-35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b="1" u="sng" spc="-1" dirty="0" smtClean="0">
                <a:solidFill>
                  <a:srgbClr val="000000"/>
                </a:solidFill>
                <a:latin typeface="Calibri"/>
              </a:rPr>
              <a:t>:</a:t>
            </a:r>
            <a:endParaRPr lang="en-US" sz="2400" spc="-1" dirty="0">
              <a:solidFill>
                <a:srgbClr val="000000"/>
              </a:solidFill>
              <a:latin typeface="Calibri"/>
            </a:endParaRPr>
          </a:p>
          <a:p>
            <a:pPr marL="352444" indent="-342721">
              <a:lnSpc>
                <a:spcPct val="140000"/>
              </a:lnSpc>
              <a:spcBef>
                <a:spcPts val="153"/>
              </a:spcBef>
              <a:buClr>
                <a:srgbClr val="0D0D0D"/>
              </a:buClr>
              <a:buSzPct val="90000"/>
              <a:buFont typeface="Calibri Light"/>
              <a:buAutoNum type="arabicPeriod"/>
            </a:pPr>
            <a:r>
              <a:rPr lang="en-US" sz="2400" b="1" spc="-1" dirty="0">
                <a:solidFill>
                  <a:srgbClr val="0D0D0D"/>
                </a:solidFill>
                <a:latin typeface="Calibri"/>
              </a:rPr>
              <a:t>FA</a:t>
            </a:r>
            <a:r>
              <a:rPr lang="en-US" sz="2400" b="1" spc="3" dirty="0">
                <a:solidFill>
                  <a:srgbClr val="0D0D0D"/>
                </a:solidFill>
                <a:latin typeface="Calibri"/>
              </a:rPr>
              <a:t>C</a:t>
            </a:r>
            <a:r>
              <a:rPr lang="en-US" sz="2400" b="1" spc="-1" dirty="0">
                <a:solidFill>
                  <a:srgbClr val="0D0D0D"/>
                </a:solidFill>
                <a:latin typeface="Calibri"/>
              </a:rPr>
              <a:t>IAL</a:t>
            </a:r>
            <a:r>
              <a:rPr lang="en-US" sz="2400" b="1" spc="-11" dirty="0">
                <a:solidFill>
                  <a:srgbClr val="0D0D0D"/>
                </a:solidFill>
                <a:latin typeface="Calibri"/>
              </a:rPr>
              <a:t> N </a:t>
            </a:r>
            <a:r>
              <a:rPr lang="en-US" sz="2400" spc="-16" dirty="0">
                <a:solidFill>
                  <a:srgbClr val="0D0D0D"/>
                </a:solidFill>
                <a:latin typeface="Calibri"/>
              </a:rPr>
              <a:t>: </a:t>
            </a:r>
            <a:r>
              <a:rPr lang="en-US" sz="2400" spc="-1" dirty="0" smtClean="0">
                <a:solidFill>
                  <a:srgbClr val="0D0D0D"/>
                </a:solidFill>
                <a:latin typeface="Calibri"/>
              </a:rPr>
              <a:t>Orbic</a:t>
            </a:r>
            <a:r>
              <a:rPr lang="en-US" sz="2400" spc="3" dirty="0" smtClean="0">
                <a:solidFill>
                  <a:srgbClr val="0D0D0D"/>
                </a:solidFill>
                <a:latin typeface="Calibri"/>
              </a:rPr>
              <a:t>u</a:t>
            </a:r>
            <a:r>
              <a:rPr lang="en-US" sz="2400" spc="-1" dirty="0" smtClean="0">
                <a:solidFill>
                  <a:srgbClr val="0D0D0D"/>
                </a:solidFill>
                <a:latin typeface="Calibri"/>
              </a:rPr>
              <a:t>laris</a:t>
            </a:r>
            <a:r>
              <a:rPr lang="en-US" sz="2400" spc="-31" dirty="0" smtClean="0">
                <a:solidFill>
                  <a:srgbClr val="0D0D0D"/>
                </a:solidFill>
                <a:latin typeface="Calibri"/>
              </a:rPr>
              <a:t> </a:t>
            </a:r>
            <a:r>
              <a:rPr lang="en-US" sz="2400" spc="-1" dirty="0">
                <a:solidFill>
                  <a:srgbClr val="0D0D0D"/>
                </a:solidFill>
                <a:latin typeface="Calibri"/>
              </a:rPr>
              <a:t>o</a:t>
            </a:r>
            <a:r>
              <a:rPr lang="en-US" sz="2400" spc="3" dirty="0">
                <a:solidFill>
                  <a:srgbClr val="0D0D0D"/>
                </a:solidFill>
                <a:latin typeface="Calibri"/>
              </a:rPr>
              <a:t>c</a:t>
            </a:r>
            <a:r>
              <a:rPr lang="en-US" sz="2400" spc="-1" dirty="0">
                <a:solidFill>
                  <a:srgbClr val="0D0D0D"/>
                </a:solidFill>
                <a:latin typeface="Calibri"/>
              </a:rPr>
              <a:t>uli </a:t>
            </a:r>
            <a:r>
              <a:rPr lang="en-US" sz="2400" spc="-1" dirty="0" smtClean="0">
                <a:solidFill>
                  <a:srgbClr val="0D0D0D"/>
                </a:solidFill>
                <a:latin typeface="Calibri"/>
              </a:rPr>
              <a:t>mu</a:t>
            </a:r>
            <a:r>
              <a:rPr lang="en-US" sz="2400" spc="3" dirty="0" smtClean="0">
                <a:solidFill>
                  <a:srgbClr val="0D0D0D"/>
                </a:solidFill>
                <a:latin typeface="Calibri"/>
              </a:rPr>
              <a:t>s</a:t>
            </a:r>
            <a:r>
              <a:rPr lang="en-US" sz="2400" spc="-1" dirty="0" smtClean="0">
                <a:solidFill>
                  <a:srgbClr val="0D0D0D"/>
                </a:solidFill>
                <a:latin typeface="Calibri"/>
              </a:rPr>
              <a:t>cle= (</a:t>
            </a:r>
            <a:r>
              <a:rPr lang="en-US" sz="2400" spc="-11" dirty="0" smtClean="0">
                <a:solidFill>
                  <a:srgbClr val="FF0000"/>
                </a:solidFill>
                <a:latin typeface="Calibri"/>
              </a:rPr>
              <a:t>Lagophthalmos</a:t>
            </a:r>
            <a:r>
              <a:rPr lang="en-US" sz="2400" spc="-11" dirty="0" smtClean="0">
                <a:solidFill>
                  <a:srgbClr val="000000"/>
                </a:solidFill>
                <a:latin typeface="Calibri"/>
              </a:rPr>
              <a:t>)= Inability To Close Eye Lids </a:t>
            </a:r>
            <a:r>
              <a:rPr lang="en-US" sz="2400" spc="3" dirty="0" smtClean="0">
                <a:solidFill>
                  <a:srgbClr val="0D0D0D"/>
                </a:solidFill>
                <a:latin typeface="Calibri"/>
              </a:rPr>
              <a:t> </a:t>
            </a:r>
            <a:endParaRPr lang="en-US" sz="2400" spc="-1" dirty="0" smtClean="0">
              <a:solidFill>
                <a:srgbClr val="000000"/>
              </a:solidFill>
              <a:latin typeface="Calibri"/>
            </a:endParaRPr>
          </a:p>
          <a:p>
            <a:pPr marL="352444" indent="-342721">
              <a:lnSpc>
                <a:spcPct val="140000"/>
              </a:lnSpc>
              <a:spcBef>
                <a:spcPts val="153"/>
              </a:spcBef>
              <a:buClr>
                <a:srgbClr val="0D0D0D"/>
              </a:buClr>
              <a:buSzPct val="90000"/>
              <a:buFont typeface="Calibri Light"/>
              <a:buAutoNum type="arabicPeriod"/>
            </a:pPr>
            <a:r>
              <a:rPr lang="en-US" sz="2400" b="1" spc="-1" dirty="0" smtClean="0">
                <a:solidFill>
                  <a:srgbClr val="0D0D0D"/>
                </a:solidFill>
                <a:latin typeface="Calibri"/>
              </a:rPr>
              <a:t>O</a:t>
            </a:r>
            <a:r>
              <a:rPr lang="en-US" sz="2400" b="1" spc="3" dirty="0" smtClean="0">
                <a:solidFill>
                  <a:srgbClr val="0D0D0D"/>
                </a:solidFill>
                <a:latin typeface="Calibri"/>
              </a:rPr>
              <a:t>C</a:t>
            </a:r>
            <a:r>
              <a:rPr lang="en-US" sz="2400" b="1" spc="-1" dirty="0" smtClean="0">
                <a:solidFill>
                  <a:srgbClr val="0D0D0D"/>
                </a:solidFill>
                <a:latin typeface="Calibri"/>
              </a:rPr>
              <a:t>ULO</a:t>
            </a:r>
            <a:r>
              <a:rPr lang="en-US" sz="2400" b="1" spc="3" dirty="0" smtClean="0">
                <a:solidFill>
                  <a:srgbClr val="0D0D0D"/>
                </a:solidFill>
                <a:latin typeface="Calibri"/>
              </a:rPr>
              <a:t>M</a:t>
            </a:r>
            <a:r>
              <a:rPr lang="en-US" sz="2400" b="1" spc="-1" dirty="0" smtClean="0">
                <a:solidFill>
                  <a:srgbClr val="0D0D0D"/>
                </a:solidFill>
                <a:latin typeface="Calibri"/>
              </a:rPr>
              <a:t>OTOR</a:t>
            </a:r>
            <a:r>
              <a:rPr lang="en-US" sz="2400" b="1" spc="-20" dirty="0" smtClean="0">
                <a:solidFill>
                  <a:srgbClr val="0D0D0D"/>
                </a:solidFill>
                <a:latin typeface="Calibri"/>
              </a:rPr>
              <a:t> N </a:t>
            </a:r>
            <a:r>
              <a:rPr lang="en-US" sz="2400" spc="-1" dirty="0">
                <a:solidFill>
                  <a:srgbClr val="0D0D0D"/>
                </a:solidFill>
                <a:latin typeface="Calibri"/>
              </a:rPr>
              <a:t>: 	L</a:t>
            </a:r>
            <a:r>
              <a:rPr lang="en-US" sz="2400" spc="3" dirty="0">
                <a:solidFill>
                  <a:srgbClr val="0D0D0D"/>
                </a:solidFill>
                <a:latin typeface="Calibri"/>
              </a:rPr>
              <a:t>e</a:t>
            </a:r>
            <a:r>
              <a:rPr lang="en-US" sz="2400" spc="-1" dirty="0">
                <a:solidFill>
                  <a:srgbClr val="0D0D0D"/>
                </a:solidFill>
                <a:latin typeface="Calibri"/>
              </a:rPr>
              <a:t>v</a:t>
            </a:r>
            <a:r>
              <a:rPr lang="en-US" sz="2400" spc="3" dirty="0">
                <a:solidFill>
                  <a:srgbClr val="0D0D0D"/>
                </a:solidFill>
                <a:latin typeface="Calibri"/>
              </a:rPr>
              <a:t>a</a:t>
            </a:r>
            <a:r>
              <a:rPr lang="en-US" sz="2400" spc="-1" dirty="0">
                <a:solidFill>
                  <a:srgbClr val="0D0D0D"/>
                </a:solidFill>
                <a:latin typeface="Calibri"/>
              </a:rPr>
              <a:t>tor Pal</a:t>
            </a:r>
            <a:r>
              <a:rPr lang="en-US" sz="2400" spc="3" dirty="0">
                <a:solidFill>
                  <a:srgbClr val="0D0D0D"/>
                </a:solidFill>
                <a:latin typeface="Calibri"/>
              </a:rPr>
              <a:t>p</a:t>
            </a:r>
            <a:r>
              <a:rPr lang="en-US" sz="2400" spc="-1" dirty="0">
                <a:solidFill>
                  <a:srgbClr val="0D0D0D"/>
                </a:solidFill>
                <a:latin typeface="Calibri"/>
              </a:rPr>
              <a:t>e</a:t>
            </a:r>
            <a:r>
              <a:rPr lang="en-US" sz="2400" spc="3" dirty="0">
                <a:solidFill>
                  <a:srgbClr val="0D0D0D"/>
                </a:solidFill>
                <a:latin typeface="Calibri"/>
              </a:rPr>
              <a:t>b</a:t>
            </a:r>
            <a:r>
              <a:rPr lang="en-US" sz="2400" spc="-1" dirty="0">
                <a:solidFill>
                  <a:srgbClr val="0D0D0D"/>
                </a:solidFill>
                <a:latin typeface="Calibri"/>
              </a:rPr>
              <a:t>rae Su</a:t>
            </a:r>
            <a:r>
              <a:rPr lang="en-US" sz="2400" spc="3" dirty="0">
                <a:solidFill>
                  <a:srgbClr val="0D0D0D"/>
                </a:solidFill>
                <a:latin typeface="Calibri"/>
              </a:rPr>
              <a:t>p</a:t>
            </a:r>
            <a:r>
              <a:rPr lang="en-US" sz="2400" spc="-1" dirty="0">
                <a:solidFill>
                  <a:srgbClr val="0D0D0D"/>
                </a:solidFill>
                <a:latin typeface="Calibri"/>
              </a:rPr>
              <a:t>erioris</a:t>
            </a:r>
            <a:r>
              <a:rPr lang="en-US" sz="2400" spc="-16" dirty="0">
                <a:solidFill>
                  <a:srgbClr val="0D0D0D"/>
                </a:solidFill>
                <a:latin typeface="Calibri"/>
              </a:rPr>
              <a:t> </a:t>
            </a:r>
            <a:r>
              <a:rPr lang="en-US" sz="2400" spc="-1" dirty="0">
                <a:solidFill>
                  <a:srgbClr val="0D0D0D"/>
                </a:solidFill>
                <a:latin typeface="Calibri"/>
              </a:rPr>
              <a:t>= </a:t>
            </a:r>
            <a:r>
              <a:rPr lang="en-US" sz="2400" spc="-11" dirty="0">
                <a:solidFill>
                  <a:srgbClr val="FF0000"/>
                </a:solidFill>
                <a:latin typeface="Calibri"/>
              </a:rPr>
              <a:t>Ptosis</a:t>
            </a:r>
            <a:endParaRPr lang="en-US" sz="2400" spc="-1" dirty="0">
              <a:solidFill>
                <a:srgbClr val="FF0000"/>
              </a:solidFill>
              <a:latin typeface="Calibri"/>
            </a:endParaRPr>
          </a:p>
          <a:p>
            <a:pPr marL="352444" indent="-342721">
              <a:spcBef>
                <a:spcPts val="1384"/>
              </a:spcBef>
              <a:buClr>
                <a:srgbClr val="0D0D0D"/>
              </a:buClr>
              <a:buSzPct val="90000"/>
              <a:buFont typeface="Calibri Light"/>
              <a:buAutoNum type="arabicPeriod"/>
            </a:pPr>
            <a:r>
              <a:rPr lang="en-US" sz="2400" b="1" spc="-1" dirty="0">
                <a:solidFill>
                  <a:srgbClr val="0D0D0D"/>
                </a:solidFill>
                <a:latin typeface="Calibri"/>
              </a:rPr>
              <a:t>S</a:t>
            </a:r>
            <a:r>
              <a:rPr lang="en-US" sz="2400" b="1" spc="7" dirty="0">
                <a:solidFill>
                  <a:srgbClr val="0D0D0D"/>
                </a:solidFill>
                <a:latin typeface="Calibri"/>
              </a:rPr>
              <a:t>Y</a:t>
            </a:r>
            <a:r>
              <a:rPr lang="en-US" sz="2400" b="1" spc="-1" dirty="0">
                <a:solidFill>
                  <a:srgbClr val="0D0D0D"/>
                </a:solidFill>
                <a:latin typeface="Calibri"/>
              </a:rPr>
              <a:t>MP</a:t>
            </a:r>
            <a:r>
              <a:rPr lang="en-US" sz="2400" b="1" spc="3" dirty="0">
                <a:solidFill>
                  <a:srgbClr val="0D0D0D"/>
                </a:solidFill>
                <a:latin typeface="Calibri"/>
              </a:rPr>
              <a:t>A</a:t>
            </a:r>
            <a:r>
              <a:rPr lang="en-US" sz="2400" b="1" spc="-1" dirty="0">
                <a:solidFill>
                  <a:srgbClr val="0D0D0D"/>
                </a:solidFill>
                <a:latin typeface="Calibri"/>
              </a:rPr>
              <a:t>THETIC N</a:t>
            </a:r>
            <a:r>
              <a:rPr lang="en-US" sz="2400" b="1" spc="-20" dirty="0">
                <a:solidFill>
                  <a:srgbClr val="0D0D0D"/>
                </a:solidFill>
                <a:latin typeface="Calibri"/>
              </a:rPr>
              <a:t> </a:t>
            </a:r>
            <a:r>
              <a:rPr lang="en-US" sz="2400" spc="-1" dirty="0">
                <a:solidFill>
                  <a:srgbClr val="0D0D0D"/>
                </a:solidFill>
                <a:latin typeface="Calibri"/>
              </a:rPr>
              <a:t>: 	Müller</a:t>
            </a:r>
            <a:r>
              <a:rPr lang="en-US" sz="2400" spc="-16" dirty="0">
                <a:solidFill>
                  <a:srgbClr val="0D0D0D"/>
                </a:solidFill>
                <a:latin typeface="Calibri"/>
              </a:rPr>
              <a:t> </a:t>
            </a:r>
            <a:r>
              <a:rPr lang="en-US" sz="2400" spc="-1" dirty="0">
                <a:solidFill>
                  <a:srgbClr val="0D0D0D"/>
                </a:solidFill>
                <a:latin typeface="Calibri"/>
              </a:rPr>
              <a:t>mu</a:t>
            </a:r>
            <a:r>
              <a:rPr lang="en-US" sz="2400" spc="3" dirty="0">
                <a:solidFill>
                  <a:srgbClr val="0D0D0D"/>
                </a:solidFill>
                <a:latin typeface="Calibri"/>
              </a:rPr>
              <a:t>s</a:t>
            </a:r>
            <a:r>
              <a:rPr lang="en-US" sz="2400" spc="-1" dirty="0">
                <a:solidFill>
                  <a:srgbClr val="0D0D0D"/>
                </a:solidFill>
                <a:latin typeface="Calibri"/>
              </a:rPr>
              <a:t>cle</a:t>
            </a:r>
            <a:r>
              <a:rPr lang="en-US" sz="2400" spc="-11" dirty="0">
                <a:solidFill>
                  <a:srgbClr val="0D0D0D"/>
                </a:solidFill>
                <a:latin typeface="Calibri"/>
              </a:rPr>
              <a:t> </a:t>
            </a:r>
            <a:r>
              <a:rPr lang="en-US" sz="2400" spc="-1" dirty="0">
                <a:solidFill>
                  <a:srgbClr val="0D0D0D"/>
                </a:solidFill>
                <a:latin typeface="Calibri"/>
              </a:rPr>
              <a:t>= </a:t>
            </a:r>
            <a:r>
              <a:rPr lang="en-US" sz="2400" spc="-1" dirty="0">
                <a:solidFill>
                  <a:srgbClr val="FF0000"/>
                </a:solidFill>
                <a:latin typeface="Calibri"/>
              </a:rPr>
              <a:t>Horner Syndrome</a:t>
            </a:r>
          </a:p>
          <a:p>
            <a:pPr>
              <a:spcBef>
                <a:spcPts val="1384"/>
              </a:spcBef>
            </a:pPr>
            <a:endParaRPr lang="en-US" sz="2400" spc="-1" dirty="0">
              <a:solidFill>
                <a:srgbClr val="000000"/>
              </a:solidFill>
              <a:latin typeface="Calibri"/>
            </a:endParaRPr>
          </a:p>
          <a:p>
            <a:pPr marL="9453">
              <a:spcBef>
                <a:spcPts val="1384"/>
              </a:spcBef>
            </a:pPr>
            <a:r>
              <a:rPr lang="en-US" sz="2400" b="1" u="sng" spc="-1" dirty="0">
                <a:solidFill>
                  <a:srgbClr val="0D0D0D"/>
                </a:solidFill>
                <a:latin typeface="Calibri"/>
              </a:rPr>
              <a:t>Sensory </a:t>
            </a:r>
            <a:r>
              <a:rPr lang="en-US" sz="2400" b="1" u="sng" spc="-1" dirty="0" smtClean="0">
                <a:solidFill>
                  <a:srgbClr val="0D0D0D"/>
                </a:solidFill>
                <a:latin typeface="Calibri"/>
              </a:rPr>
              <a:t>:</a:t>
            </a:r>
            <a:endParaRPr lang="en-US" sz="2400" spc="-1" dirty="0">
              <a:solidFill>
                <a:srgbClr val="000000"/>
              </a:solidFill>
              <a:latin typeface="Calibri"/>
            </a:endParaRPr>
          </a:p>
          <a:p>
            <a:pPr marL="9453">
              <a:spcBef>
                <a:spcPts val="1384"/>
              </a:spcBef>
            </a:pPr>
            <a:r>
              <a:rPr lang="en-US" sz="2400" spc="-11" dirty="0">
                <a:solidFill>
                  <a:srgbClr val="000000"/>
                </a:solidFill>
                <a:latin typeface="Calibri"/>
              </a:rPr>
              <a:t>Ophth</a:t>
            </a:r>
            <a:r>
              <a:rPr lang="en-US" sz="2400" spc="-9" dirty="0">
                <a:solidFill>
                  <a:srgbClr val="000000"/>
                </a:solidFill>
                <a:latin typeface="Calibri"/>
              </a:rPr>
              <a:t>almic</a:t>
            </a:r>
            <a:r>
              <a:rPr lang="en-US" sz="2400" spc="9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spc="-11" dirty="0">
                <a:solidFill>
                  <a:srgbClr val="000000"/>
                </a:solidFill>
                <a:latin typeface="Calibri"/>
              </a:rPr>
              <a:t>&amp;</a:t>
            </a:r>
            <a:r>
              <a:rPr lang="en-US" sz="2400" spc="-5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spc="-16" dirty="0">
                <a:solidFill>
                  <a:srgbClr val="000000"/>
                </a:solidFill>
                <a:latin typeface="Calibri"/>
              </a:rPr>
              <a:t>Ma</a:t>
            </a:r>
            <a:r>
              <a:rPr lang="en-US" sz="2400" spc="-20" dirty="0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400" spc="-5" dirty="0">
                <a:solidFill>
                  <a:srgbClr val="000000"/>
                </a:solidFill>
                <a:latin typeface="Calibri"/>
              </a:rPr>
              <a:t>i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l</a:t>
            </a:r>
            <a:r>
              <a:rPr lang="en-US" sz="2400" spc="-9" dirty="0">
                <a:solidFill>
                  <a:srgbClr val="000000"/>
                </a:solidFill>
                <a:latin typeface="Calibri"/>
              </a:rPr>
              <a:t>lary</a:t>
            </a:r>
            <a:r>
              <a:rPr lang="en-US" sz="2400" spc="9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spc="-9" dirty="0">
                <a:solidFill>
                  <a:srgbClr val="000000"/>
                </a:solidFill>
                <a:latin typeface="Calibri"/>
              </a:rPr>
              <a:t>divis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i</a:t>
            </a:r>
            <a:r>
              <a:rPr lang="en-US" sz="2400" spc="-11" dirty="0">
                <a:solidFill>
                  <a:srgbClr val="000000"/>
                </a:solidFill>
                <a:latin typeface="Calibri"/>
              </a:rPr>
              <a:t>ons</a:t>
            </a:r>
            <a:r>
              <a:rPr lang="en-US" sz="2400" spc="-5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spc="-9" dirty="0">
                <a:solidFill>
                  <a:srgbClr val="000000"/>
                </a:solidFill>
                <a:latin typeface="Calibri"/>
              </a:rPr>
              <a:t>of</a:t>
            </a:r>
            <a:r>
              <a:rPr lang="en-US" sz="2400" spc="-5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spc="-11" dirty="0">
                <a:solidFill>
                  <a:srgbClr val="000000"/>
                </a:solidFill>
                <a:latin typeface="Calibri"/>
              </a:rPr>
              <a:t>the</a:t>
            </a:r>
            <a:r>
              <a:rPr lang="en-US" sz="2400" spc="9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spc="-9" dirty="0">
                <a:solidFill>
                  <a:srgbClr val="000000"/>
                </a:solidFill>
                <a:latin typeface="Calibri"/>
              </a:rPr>
              <a:t>trigeminal nerv</a:t>
            </a:r>
            <a:r>
              <a:rPr lang="en-US" sz="2400" spc="-16" dirty="0">
                <a:solidFill>
                  <a:srgbClr val="000000"/>
                </a:solidFill>
                <a:latin typeface="Calibri"/>
              </a:rPr>
              <a:t>e </a:t>
            </a:r>
            <a:r>
              <a:rPr lang="en-US" sz="2400" spc="-9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400" spc="-11" dirty="0">
                <a:solidFill>
                  <a:srgbClr val="000000"/>
                </a:solidFill>
                <a:latin typeface="Calibri"/>
              </a:rPr>
              <a:t>5</a:t>
            </a:r>
            <a:r>
              <a:rPr lang="en-US" sz="2400" spc="-1" baseline="24000" dirty="0">
                <a:solidFill>
                  <a:srgbClr val="000000"/>
                </a:solidFill>
                <a:latin typeface="Calibri"/>
              </a:rPr>
              <a:t>th </a:t>
            </a:r>
            <a:r>
              <a:rPr lang="en-US" sz="2400" spc="-213" baseline="240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spc="-16" dirty="0">
                <a:solidFill>
                  <a:srgbClr val="000000"/>
                </a:solidFill>
                <a:latin typeface="Calibri"/>
              </a:rPr>
              <a:t>CN) / [ </a:t>
            </a:r>
            <a:r>
              <a:rPr lang="en-US" sz="2400" i="1" spc="-16" dirty="0">
                <a:solidFill>
                  <a:srgbClr val="FF0000"/>
                </a:solidFill>
                <a:latin typeface="Calibri"/>
              </a:rPr>
              <a:t>Herpes Zoster Ophthalmicus</a:t>
            </a:r>
            <a:r>
              <a:rPr lang="en-US" sz="2400" i="1" spc="-16" dirty="0" smtClean="0">
                <a:solidFill>
                  <a:srgbClr val="FF0000"/>
                </a:solidFill>
                <a:latin typeface="Calibri"/>
              </a:rPr>
              <a:t>]</a:t>
            </a:r>
            <a:endParaRPr lang="en-US" sz="2400" i="1" spc="-1" dirty="0">
              <a:solidFill>
                <a:srgbClr val="FF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Shape 1"/>
          <p:cNvSpPr txBox="1"/>
          <p:nvPr/>
        </p:nvSpPr>
        <p:spPr>
          <a:xfrm>
            <a:off x="619217" y="474649"/>
            <a:ext cx="7886324" cy="99412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301" b="1" spc="-1" dirty="0">
                <a:solidFill>
                  <a:srgbClr val="7030A0"/>
                </a:solidFill>
                <a:latin typeface="Calibri Light"/>
              </a:rPr>
              <a:t>Eye Lids Disorders</a:t>
            </a:r>
            <a:endParaRPr lang="en-US" sz="3301" b="1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" name="TextShape 2"/>
          <p:cNvSpPr txBox="1"/>
          <p:nvPr/>
        </p:nvSpPr>
        <p:spPr>
          <a:xfrm>
            <a:off x="776236" y="1856414"/>
            <a:ext cx="7886324" cy="323282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85933" indent="-385663">
              <a:lnSpc>
                <a:spcPct val="200000"/>
              </a:lnSpc>
              <a:spcBef>
                <a:spcPts val="75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8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Inflammation/Infection</a:t>
            </a:r>
          </a:p>
          <a:p>
            <a:pPr marL="385933" indent="-385663">
              <a:lnSpc>
                <a:spcPct val="200000"/>
              </a:lnSpc>
              <a:spcBef>
                <a:spcPts val="75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800" b="1" spc="8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800" b="1" spc="8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miti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</a:p>
          <a:p>
            <a:pPr marL="385933" indent="-385663">
              <a:lnSpc>
                <a:spcPct val="200000"/>
              </a:lnSpc>
              <a:spcBef>
                <a:spcPts val="75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8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Tumors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Shape 1"/>
          <p:cNvSpPr txBox="1"/>
          <p:nvPr/>
        </p:nvSpPr>
        <p:spPr>
          <a:xfrm>
            <a:off x="2702801" y="499659"/>
            <a:ext cx="3799349" cy="3856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spc="-9" dirty="0">
                <a:solidFill>
                  <a:srgbClr val="7030A0"/>
                </a:solidFill>
                <a:latin typeface="Calibri Light"/>
              </a:rPr>
              <a:t>Ble</a:t>
            </a:r>
            <a:r>
              <a:rPr lang="en-US" sz="3200" b="1" spc="-5" dirty="0">
                <a:solidFill>
                  <a:srgbClr val="7030A0"/>
                </a:solidFill>
                <a:latin typeface="Calibri Light"/>
              </a:rPr>
              <a:t>pharitis</a:t>
            </a:r>
            <a:endParaRPr lang="en-US" sz="3200" b="1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" name="TextShape 2"/>
          <p:cNvSpPr txBox="1"/>
          <p:nvPr/>
        </p:nvSpPr>
        <p:spPr>
          <a:xfrm>
            <a:off x="512484" y="1173018"/>
            <a:ext cx="8114279" cy="45627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56765" indent="-347043">
              <a:spcBef>
                <a:spcPts val="1567"/>
              </a:spcBef>
              <a:buClr>
                <a:srgbClr val="000000"/>
              </a:buClr>
              <a:buSzPct val="90000"/>
              <a:buFont typeface="Wingdings" charset="2"/>
              <a:buChar char=""/>
            </a:pPr>
            <a:r>
              <a:rPr lang="en-US" sz="2800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flammation</a:t>
            </a:r>
            <a:r>
              <a:rPr lang="en-US" sz="2800" spc="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2800" spc="-9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800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  <a:r>
              <a:rPr lang="en-US" sz="2800" spc="3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</a:t>
            </a:r>
            <a:r>
              <a:rPr lang="en-US" sz="2800" spc="-9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800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endParaRPr lang="en-US" sz="2800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6765" indent="-347043">
              <a:spcBef>
                <a:spcPts val="1567"/>
              </a:spcBef>
              <a:buClr>
                <a:srgbClr val="000000"/>
              </a:buClr>
              <a:buSzPct val="90000"/>
              <a:buFont typeface="Wingdings" charset="2"/>
              <a:buChar char=""/>
            </a:pP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800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800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teral</a:t>
            </a:r>
            <a:r>
              <a:rPr lang="en-US" sz="2800" spc="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56765" indent="-347043">
              <a:spcBef>
                <a:spcPts val="1567"/>
              </a:spcBef>
              <a:buClr>
                <a:srgbClr val="000000"/>
              </a:buClr>
              <a:buSzPct val="90000"/>
              <a:buFont typeface="Wingdings" charset="2"/>
              <a:buChar char=""/>
            </a:pPr>
            <a:r>
              <a:rPr lang="en-US" sz="2800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</a:t>
            </a:r>
            <a:r>
              <a:rPr lang="en-US" sz="2800" spc="-1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misd</a:t>
            </a:r>
            <a:r>
              <a:rPr lang="en-US" sz="2800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</a:t>
            </a:r>
            <a:r>
              <a:rPr lang="en-US" sz="2800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osed</a:t>
            </a:r>
            <a:r>
              <a:rPr lang="en-US" sz="2800" spc="2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n-US" sz="2800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conjunctivitis</a:t>
            </a:r>
          </a:p>
          <a:p>
            <a:pPr marL="9722">
              <a:spcBef>
                <a:spcPts val="1567"/>
              </a:spcBef>
              <a:buClr>
                <a:srgbClr val="000000"/>
              </a:buClr>
              <a:buSzPct val="90000"/>
            </a:pPr>
            <a:endParaRPr lang="en-US" sz="2800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453">
              <a:spcBef>
                <a:spcPts val="1503"/>
              </a:spcBef>
            </a:pPr>
            <a:r>
              <a:rPr lang="en-US" sz="2800" u="sng" spc="-10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800" u="sng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ypes</a:t>
            </a:r>
          </a:p>
          <a:p>
            <a:pPr marL="356765" indent="-347043">
              <a:spcBef>
                <a:spcPts val="1429"/>
              </a:spcBef>
              <a:buClr>
                <a:srgbClr val="000000"/>
              </a:buClr>
              <a:buSzPct val="90000"/>
              <a:buFont typeface="Calibri Light"/>
              <a:buAutoNum type="arabicPeriod"/>
            </a:pP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800" spc="-2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800" spc="-26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800" spc="-1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800" spc="-5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ior</a:t>
            </a:r>
            <a:r>
              <a:rPr lang="en-US" sz="2800" spc="-2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Ble</a:t>
            </a:r>
            <a:r>
              <a:rPr lang="en-US" sz="2800" spc="-5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pharitis</a:t>
            </a:r>
            <a:endParaRPr lang="en-US" sz="2800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6765" indent="-347043">
              <a:spcBef>
                <a:spcPts val="1429"/>
              </a:spcBef>
              <a:buClr>
                <a:srgbClr val="000000"/>
              </a:buClr>
              <a:buSzPct val="90000"/>
              <a:buFont typeface="Calibri Light"/>
              <a:buAutoNum type="arabicPeriod"/>
            </a:pPr>
            <a:r>
              <a:rPr lang="en-US" sz="28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800" spc="-5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800" spc="-24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800" spc="-26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800" spc="-1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800" spc="-5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ior</a:t>
            </a:r>
            <a:r>
              <a:rPr lang="en-US" sz="2800" spc="-16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</a:t>
            </a:r>
            <a:r>
              <a:rPr lang="en-US" sz="2800" spc="-5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eph</a:t>
            </a:r>
            <a:r>
              <a:rPr lang="en-US" sz="2800" spc="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ritis (Meibomitis)</a:t>
            </a:r>
          </a:p>
          <a:p>
            <a:pPr marL="9453">
              <a:spcBef>
                <a:spcPts val="1429"/>
              </a:spcBef>
            </a:pPr>
            <a:endParaRPr lang="en-US" sz="2800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453">
              <a:spcBef>
                <a:spcPts val="1503"/>
              </a:spcBef>
            </a:pPr>
            <a:endParaRPr lang="en-US" sz="2800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751"/>
              </a:spcBef>
            </a:pPr>
            <a:endParaRPr lang="en-US" sz="2800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410" y="3709145"/>
            <a:ext cx="2416553" cy="1908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1"/>
          <p:cNvSpPr txBox="1"/>
          <p:nvPr/>
        </p:nvSpPr>
        <p:spPr>
          <a:xfrm>
            <a:off x="462201" y="123669"/>
            <a:ext cx="7886324" cy="71684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301" b="1" spc="-1" dirty="0">
                <a:solidFill>
                  <a:srgbClr val="7030A0"/>
                </a:solidFill>
                <a:latin typeface="Calibri Light"/>
              </a:rPr>
              <a:t>A</a:t>
            </a:r>
            <a:r>
              <a:rPr lang="en-US" sz="3301" b="1" spc="-20" dirty="0">
                <a:solidFill>
                  <a:srgbClr val="7030A0"/>
                </a:solidFill>
                <a:latin typeface="Calibri Light"/>
              </a:rPr>
              <a:t>n</a:t>
            </a:r>
            <a:r>
              <a:rPr lang="en-US" sz="3301" b="1" spc="-26" dirty="0">
                <a:solidFill>
                  <a:srgbClr val="7030A0"/>
                </a:solidFill>
                <a:latin typeface="Calibri Light"/>
              </a:rPr>
              <a:t>t</a:t>
            </a:r>
            <a:r>
              <a:rPr lang="en-US" sz="3301" b="1" spc="-11" dirty="0">
                <a:solidFill>
                  <a:srgbClr val="7030A0"/>
                </a:solidFill>
                <a:latin typeface="Calibri Light"/>
              </a:rPr>
              <a:t>e</a:t>
            </a:r>
            <a:r>
              <a:rPr lang="en-US" sz="3301" b="1" spc="-5" dirty="0">
                <a:solidFill>
                  <a:srgbClr val="7030A0"/>
                </a:solidFill>
                <a:latin typeface="Calibri Light"/>
              </a:rPr>
              <a:t>r</a:t>
            </a:r>
            <a:r>
              <a:rPr lang="en-US" sz="3301" b="1" spc="-1" dirty="0">
                <a:solidFill>
                  <a:srgbClr val="7030A0"/>
                </a:solidFill>
                <a:latin typeface="Calibri Light"/>
              </a:rPr>
              <a:t>ior</a:t>
            </a:r>
            <a:r>
              <a:rPr lang="en-US" sz="3301" b="1" spc="-20" dirty="0">
                <a:solidFill>
                  <a:srgbClr val="7030A0"/>
                </a:solidFill>
                <a:latin typeface="Calibri Light"/>
              </a:rPr>
              <a:t> </a:t>
            </a:r>
            <a:r>
              <a:rPr lang="en-US" sz="3301" b="1" spc="-9" dirty="0">
                <a:solidFill>
                  <a:srgbClr val="7030A0"/>
                </a:solidFill>
                <a:latin typeface="Calibri Light"/>
              </a:rPr>
              <a:t>Ble</a:t>
            </a:r>
            <a:r>
              <a:rPr lang="en-US" sz="3301" b="1" spc="-5" dirty="0">
                <a:solidFill>
                  <a:srgbClr val="7030A0"/>
                </a:solidFill>
                <a:latin typeface="Calibri Light"/>
              </a:rPr>
              <a:t>pharitis</a:t>
            </a:r>
            <a:endParaRPr lang="en-US" sz="3301" b="1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TextShape 2"/>
          <p:cNvSpPr txBox="1"/>
          <p:nvPr/>
        </p:nvSpPr>
        <p:spPr>
          <a:xfrm>
            <a:off x="462201" y="840511"/>
            <a:ext cx="7730454" cy="1588653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9722">
              <a:spcBef>
                <a:spcPts val="1565"/>
              </a:spcBef>
              <a:buClr>
                <a:srgbClr val="000000"/>
              </a:buClr>
              <a:buSzPct val="90000"/>
            </a:pPr>
            <a:r>
              <a:rPr lang="en-US" sz="2800" spc="-1" dirty="0">
                <a:solidFill>
                  <a:srgbClr val="000000"/>
                </a:solidFill>
                <a:latin typeface="Calibri"/>
              </a:rPr>
              <a:t>A</a:t>
            </a:r>
            <a:r>
              <a:rPr lang="en-US" sz="2800" spc="-4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fects</a:t>
            </a:r>
            <a:r>
              <a:rPr lang="en-US" sz="2800" spc="-16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the</a:t>
            </a:r>
            <a:r>
              <a:rPr lang="en-US" sz="2800" spc="-1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spc="-1" dirty="0" smtClean="0">
                <a:solidFill>
                  <a:srgbClr val="000000"/>
                </a:solidFill>
                <a:latin typeface="Calibri"/>
              </a:rPr>
              <a:t>B</a:t>
            </a:r>
            <a:r>
              <a:rPr lang="en-US" sz="2800" spc="-9" dirty="0" smtClean="0">
                <a:solidFill>
                  <a:srgbClr val="000000"/>
                </a:solidFill>
                <a:latin typeface="Calibri"/>
              </a:rPr>
              <a:t>a</a:t>
            </a:r>
            <a:r>
              <a:rPr lang="en-US" sz="2800" spc="-1" dirty="0" smtClean="0">
                <a:solidFill>
                  <a:srgbClr val="000000"/>
                </a:solidFill>
                <a:latin typeface="Calibri"/>
              </a:rPr>
              <a:t>se</a:t>
            </a:r>
            <a:r>
              <a:rPr lang="en-US" sz="2800" spc="7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of</a:t>
            </a:r>
            <a:r>
              <a:rPr lang="en-US" sz="2800" spc="-9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spc="-1" dirty="0" smtClean="0">
                <a:solidFill>
                  <a:srgbClr val="000000"/>
                </a:solidFill>
                <a:latin typeface="Calibri"/>
              </a:rPr>
              <a:t>Ey</a:t>
            </a:r>
            <a:r>
              <a:rPr lang="en-US" sz="2800" spc="-9" dirty="0" smtClean="0">
                <a:solidFill>
                  <a:srgbClr val="000000"/>
                </a:solidFill>
                <a:latin typeface="Calibri"/>
              </a:rPr>
              <a:t>e</a:t>
            </a:r>
            <a:r>
              <a:rPr lang="en-US" sz="2800" spc="-1" dirty="0" smtClean="0">
                <a:solidFill>
                  <a:srgbClr val="000000"/>
                </a:solidFill>
                <a:latin typeface="Calibri"/>
              </a:rPr>
              <a:t>l</a:t>
            </a:r>
            <a:r>
              <a:rPr lang="en-US" sz="2800" spc="-9" dirty="0" smtClean="0">
                <a:solidFill>
                  <a:srgbClr val="000000"/>
                </a:solidFill>
                <a:latin typeface="Calibri"/>
              </a:rPr>
              <a:t>a</a:t>
            </a:r>
            <a:r>
              <a:rPr lang="en-US" sz="2800" spc="-1" dirty="0" smtClean="0">
                <a:solidFill>
                  <a:srgbClr val="000000"/>
                </a:solidFill>
                <a:latin typeface="Calibri"/>
              </a:rPr>
              <a:t>sh</a:t>
            </a:r>
            <a:r>
              <a:rPr lang="en-US" sz="2800" spc="-9" dirty="0" smtClean="0">
                <a:solidFill>
                  <a:srgbClr val="000000"/>
                </a:solidFill>
                <a:latin typeface="Calibri"/>
              </a:rPr>
              <a:t>e</a:t>
            </a:r>
            <a:r>
              <a:rPr lang="en-US" sz="2800" spc="-1" dirty="0" smtClean="0">
                <a:solidFill>
                  <a:srgbClr val="000000"/>
                </a:solidFill>
                <a:latin typeface="Calibri"/>
              </a:rPr>
              <a:t>s</a:t>
            </a:r>
            <a:r>
              <a:rPr lang="en-US" sz="2800" spc="14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a</a:t>
            </a:r>
            <a:r>
              <a:rPr lang="en-US" sz="2800" spc="-9" dirty="0">
                <a:solidFill>
                  <a:srgbClr val="000000"/>
                </a:solidFill>
                <a:latin typeface="Calibri"/>
              </a:rPr>
              <a:t>n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d</a:t>
            </a:r>
            <a:r>
              <a:rPr lang="en-US" sz="2800" spc="7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may</a:t>
            </a:r>
            <a:r>
              <a:rPr lang="en-US" sz="2800" spc="-9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be</a:t>
            </a:r>
          </a:p>
          <a:p>
            <a:pPr marL="528261" indent="-342721">
              <a:spcBef>
                <a:spcPts val="75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800" spc="18" dirty="0" smtClean="0">
                <a:solidFill>
                  <a:srgbClr val="000000"/>
                </a:solidFill>
                <a:latin typeface="Calibri"/>
              </a:rPr>
              <a:t>Infection (</a:t>
            </a:r>
            <a:r>
              <a:rPr lang="en-US" sz="2800" spc="-1" dirty="0" smtClean="0">
                <a:solidFill>
                  <a:srgbClr val="000000"/>
                </a:solidFill>
                <a:latin typeface="Calibri"/>
              </a:rPr>
              <a:t>Staphy</a:t>
            </a:r>
            <a:r>
              <a:rPr lang="en-US" sz="2800" spc="-11" dirty="0" smtClean="0">
                <a:solidFill>
                  <a:srgbClr val="000000"/>
                </a:solidFill>
                <a:latin typeface="Calibri"/>
              </a:rPr>
              <a:t>l</a:t>
            </a:r>
            <a:r>
              <a:rPr lang="en-US" sz="2800" spc="-1" dirty="0" smtClean="0">
                <a:solidFill>
                  <a:srgbClr val="000000"/>
                </a:solidFill>
                <a:latin typeface="Calibri"/>
              </a:rPr>
              <a:t>ococcal)</a:t>
            </a:r>
            <a:endParaRPr lang="en-US" sz="2800" spc="-1" dirty="0">
              <a:solidFill>
                <a:srgbClr val="000000"/>
              </a:solidFill>
              <a:latin typeface="Calibri"/>
            </a:endParaRPr>
          </a:p>
          <a:p>
            <a:pPr marL="528261" indent="-342721">
              <a:spcBef>
                <a:spcPts val="75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800" spc="-1" dirty="0">
                <a:solidFill>
                  <a:srgbClr val="000000"/>
                </a:solidFill>
                <a:latin typeface="Calibri"/>
              </a:rPr>
              <a:t>Seborrheic</a:t>
            </a:r>
            <a:r>
              <a:rPr lang="en-US" sz="2800" spc="14" dirty="0">
                <a:solidFill>
                  <a:srgbClr val="000000"/>
                </a:solidFill>
                <a:latin typeface="Calibri"/>
              </a:rPr>
              <a:t> </a:t>
            </a:r>
            <a:endParaRPr lang="en-US" sz="2800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751"/>
              </a:spcBef>
            </a:pPr>
            <a:endParaRPr lang="en-US" sz="2800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2706255" y="2514811"/>
            <a:ext cx="3415200" cy="345558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Shape 1"/>
          <p:cNvSpPr txBox="1"/>
          <p:nvPr/>
        </p:nvSpPr>
        <p:spPr>
          <a:xfrm>
            <a:off x="748527" y="114432"/>
            <a:ext cx="7886324" cy="65218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301" b="1" spc="-1" dirty="0">
                <a:solidFill>
                  <a:srgbClr val="7030A0"/>
                </a:solidFill>
                <a:latin typeface="Calibri Light"/>
              </a:rPr>
              <a:t>Stap</a:t>
            </a:r>
            <a:r>
              <a:rPr lang="en-US" sz="3301" b="1" spc="-9" dirty="0">
                <a:solidFill>
                  <a:srgbClr val="7030A0"/>
                </a:solidFill>
                <a:latin typeface="Calibri Light"/>
              </a:rPr>
              <a:t>h</a:t>
            </a:r>
            <a:r>
              <a:rPr lang="en-US" sz="3301" b="1" spc="-24" dirty="0">
                <a:solidFill>
                  <a:srgbClr val="7030A0"/>
                </a:solidFill>
                <a:latin typeface="Calibri Light"/>
              </a:rPr>
              <a:t>y</a:t>
            </a:r>
            <a:r>
              <a:rPr lang="en-US" sz="3301" b="1" spc="-1" dirty="0">
                <a:solidFill>
                  <a:srgbClr val="7030A0"/>
                </a:solidFill>
                <a:latin typeface="Calibri Light"/>
              </a:rPr>
              <a:t>lococ</a:t>
            </a:r>
            <a:r>
              <a:rPr lang="en-US" sz="3301" b="1" spc="-9" dirty="0">
                <a:solidFill>
                  <a:srgbClr val="7030A0"/>
                </a:solidFill>
                <a:latin typeface="Calibri Light"/>
              </a:rPr>
              <a:t>c</a:t>
            </a:r>
            <a:r>
              <a:rPr lang="en-US" sz="3301" b="1" spc="-1" dirty="0">
                <a:solidFill>
                  <a:srgbClr val="7030A0"/>
                </a:solidFill>
                <a:latin typeface="Calibri Light"/>
              </a:rPr>
              <a:t>al </a:t>
            </a:r>
            <a:r>
              <a:rPr lang="en-US" sz="3301" b="1" spc="-9" dirty="0">
                <a:solidFill>
                  <a:srgbClr val="7030A0"/>
                </a:solidFill>
                <a:latin typeface="Calibri Light"/>
              </a:rPr>
              <a:t>Ble</a:t>
            </a:r>
            <a:r>
              <a:rPr lang="en-US" sz="3301" b="1" spc="-5" dirty="0">
                <a:solidFill>
                  <a:srgbClr val="7030A0"/>
                </a:solidFill>
                <a:latin typeface="Calibri Light"/>
              </a:rPr>
              <a:t>pharitis</a:t>
            </a:r>
            <a:r>
              <a:rPr lang="en-US" sz="3301" b="1" spc="-1" dirty="0">
                <a:solidFill>
                  <a:srgbClr val="7030A0"/>
                </a:solidFill>
                <a:latin typeface="Calibri Light"/>
              </a:rPr>
              <a:t>:</a:t>
            </a:r>
            <a:endParaRPr lang="en-US" sz="3301" b="1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" name="TextShape 2"/>
          <p:cNvSpPr txBox="1"/>
          <p:nvPr/>
        </p:nvSpPr>
        <p:spPr>
          <a:xfrm>
            <a:off x="371389" y="766618"/>
            <a:ext cx="7996756" cy="220511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9722">
              <a:spcBef>
                <a:spcPts val="1503"/>
              </a:spcBef>
              <a:buClr>
                <a:srgbClr val="000000"/>
              </a:buClr>
              <a:buSzPct val="90000"/>
            </a:pPr>
            <a:r>
              <a:rPr lang="en-US" b="1" u="sng" spc="-9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Clinical Manifestations:</a:t>
            </a:r>
          </a:p>
          <a:p>
            <a:pPr marL="356765" indent="-347043">
              <a:spcBef>
                <a:spcPts val="1503"/>
              </a:spcBef>
              <a:buClr>
                <a:srgbClr val="000000"/>
              </a:buClr>
              <a:buSzPct val="90000"/>
              <a:buFont typeface="Wingdings" charset="2"/>
              <a:buChar char=""/>
            </a:pPr>
            <a:r>
              <a:rPr lang="en-US" spc="-9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cul</a:t>
            </a:r>
            <a:r>
              <a:rPr lang="en-US" spc="-9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pc="9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scomfort and</a:t>
            </a:r>
            <a:r>
              <a:rPr lang="en-US" spc="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irritation</a:t>
            </a:r>
          </a:p>
          <a:p>
            <a:pPr marL="356765" indent="-347043">
              <a:spcBef>
                <a:spcPts val="1503"/>
              </a:spcBef>
              <a:buClr>
                <a:srgbClr val="000000"/>
              </a:buClr>
              <a:buSzPct val="90000"/>
              <a:buFont typeface="Wingdings" charset="2"/>
              <a:buChar char=""/>
            </a:pPr>
            <a:r>
              <a:rPr lang="en-US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pc="7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 </a:t>
            </a:r>
            <a:endParaRPr lang="en-US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6765" indent="-347043">
              <a:spcBef>
                <a:spcPts val="1278"/>
              </a:spcBef>
              <a:buClr>
                <a:srgbClr val="000000"/>
              </a:buClr>
              <a:buSzPct val="90000"/>
              <a:buFont typeface="Wingdings" charset="2"/>
              <a:buChar char=""/>
            </a:pPr>
            <a:r>
              <a:rPr lang="en-US" b="1" i="1" spc="-169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b="1" i="1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b="1" i="1" spc="-9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b="1" i="1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b="1" i="1" spc="-9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b="1" i="1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b="1" i="1" spc="14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Crusts</a:t>
            </a:r>
            <a:r>
              <a:rPr lang="en-US" b="1" i="1" spc="-9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b="1" i="1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the Base</a:t>
            </a:r>
            <a:r>
              <a:rPr lang="en-US" b="1" i="1" spc="-9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n-US" b="1" i="1" spc="-16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Lashes</a:t>
            </a:r>
            <a:endParaRPr lang="en-US" b="1" spc="-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6765" indent="-347043">
              <a:spcBef>
                <a:spcPts val="1287"/>
              </a:spcBef>
              <a:buClr>
                <a:srgbClr val="000000"/>
              </a:buClr>
              <a:buSzPct val="90000"/>
              <a:buFont typeface="Wingdings" charset="2"/>
              <a:buChar char=""/>
            </a:pPr>
            <a:r>
              <a:rPr lang="en-US" b="1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 U</a:t>
            </a:r>
            <a:r>
              <a:rPr lang="en-US" b="1" spc="-9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b="1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cers</a:t>
            </a:r>
            <a:r>
              <a:rPr lang="en-US" b="1" spc="9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b="1" spc="-9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b="1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ich</a:t>
            </a:r>
            <a:r>
              <a:rPr lang="en-US" b="1" spc="9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="1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eed</a:t>
            </a:r>
            <a:r>
              <a:rPr lang="en-US" b="1" spc="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</a:t>
            </a:r>
            <a:r>
              <a:rPr lang="en-US" b="1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r>
              <a:rPr lang="en-US" b="1" spc="14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removal of </a:t>
            </a:r>
            <a:r>
              <a:rPr lang="en-US" b="1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b="1" spc="-9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b="1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usters</a:t>
            </a:r>
            <a:endParaRPr lang="en-US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1388" y="3260436"/>
            <a:ext cx="4653193" cy="22082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722">
              <a:lnSpc>
                <a:spcPts val="2056"/>
              </a:lnSpc>
              <a:spcBef>
                <a:spcPts val="1287"/>
              </a:spcBef>
              <a:buClr>
                <a:srgbClr val="000000"/>
              </a:buClr>
              <a:buSzPct val="90000"/>
            </a:pPr>
            <a:r>
              <a:rPr lang="en-US" sz="2000" b="1" u="sng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Complications:</a:t>
            </a:r>
          </a:p>
          <a:p>
            <a:pPr marL="242557" indent="-347043">
              <a:lnSpc>
                <a:spcPts val="2056"/>
              </a:lnSpc>
              <a:spcBef>
                <a:spcPts val="1287"/>
              </a:spcBef>
              <a:buClr>
                <a:srgbClr val="000000"/>
              </a:buClr>
              <a:buSzPct val="90000"/>
              <a:buFont typeface="Wingdings" charset="2"/>
              <a:buChar char=""/>
            </a:pP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</a:t>
            </a:r>
            <a:r>
              <a:rPr lang="en-US" sz="2000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000" spc="7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000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ary</a:t>
            </a:r>
            <a:r>
              <a:rPr lang="en-US" sz="2000" spc="24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US" sz="2000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junctiv</a:t>
            </a:r>
            <a:r>
              <a:rPr lang="en-US" sz="2000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tis</a:t>
            </a:r>
            <a:endParaRPr lang="en-US" sz="2000" spc="14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42557" indent="-347043">
              <a:lnSpc>
                <a:spcPts val="2056"/>
              </a:lnSpc>
              <a:spcBef>
                <a:spcPts val="1287"/>
              </a:spcBef>
              <a:buClr>
                <a:srgbClr val="000000"/>
              </a:buClr>
              <a:buSzPct val="90000"/>
              <a:buFont typeface="Wingdings" charset="2"/>
              <a:buChar char=""/>
            </a:pP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</a:t>
            </a:r>
            <a:r>
              <a:rPr lang="en-US" sz="2000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heral corneal i</a:t>
            </a:r>
            <a:r>
              <a:rPr lang="en-US" sz="2000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filtrates</a:t>
            </a:r>
            <a:r>
              <a:rPr lang="en-US" sz="2000" spc="7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spc="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ore</a:t>
            </a:r>
            <a:r>
              <a:rPr lang="en-US" sz="2000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 in</a:t>
            </a:r>
            <a:r>
              <a:rPr lang="en-US" sz="2000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atop</a:t>
            </a:r>
            <a:r>
              <a:rPr lang="en-US" sz="2000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000" spc="7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dermatitis)</a:t>
            </a:r>
            <a:endParaRPr lang="en-US" sz="2000" spc="9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42557" indent="-347043">
              <a:lnSpc>
                <a:spcPts val="2056"/>
              </a:lnSpc>
              <a:spcBef>
                <a:spcPts val="1287"/>
              </a:spcBef>
              <a:buClr>
                <a:srgbClr val="000000"/>
              </a:buClr>
              <a:buSzPct val="90000"/>
              <a:buFont typeface="Wingdings" charset="2"/>
              <a:buChar char=""/>
            </a:pPr>
            <a:r>
              <a:rPr lang="en-US" sz="2000" spc="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Hordeolum (STYE</a:t>
            </a:r>
            <a:r>
              <a:rPr lang="en-US" sz="2000" spc="9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)= abscess of lash follicle</a:t>
            </a:r>
            <a:endParaRPr lang="en-US" sz="2000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5" name="CustomShape 3"/>
          <p:cNvSpPr/>
          <p:nvPr/>
        </p:nvSpPr>
        <p:spPr>
          <a:xfrm>
            <a:off x="5762625" y="895096"/>
            <a:ext cx="2355272" cy="1629029"/>
          </a:xfrm>
          <a:prstGeom prst="rect">
            <a:avLst/>
          </a:prstGeom>
          <a:blipFill rotWithShape="0">
            <a:blip r:embed="rId2"/>
            <a:stretch>
              <a:fillRect t="-4136" b="-14776"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49607"/>
          <a:stretch/>
        </p:blipFill>
        <p:spPr>
          <a:xfrm>
            <a:off x="5251480" y="3003918"/>
            <a:ext cx="2279650" cy="14953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480" y="4531424"/>
            <a:ext cx="2279650" cy="14814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 txBox="1"/>
          <p:nvPr/>
        </p:nvSpPr>
        <p:spPr>
          <a:xfrm>
            <a:off x="882848" y="324363"/>
            <a:ext cx="7886324" cy="8948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301" spc="-1">
                <a:solidFill>
                  <a:srgbClr val="7030A0"/>
                </a:solidFill>
                <a:latin typeface="Arial"/>
              </a:rPr>
              <a:t>S</a:t>
            </a:r>
            <a:r>
              <a:rPr lang="en-US" sz="3301" spc="-9">
                <a:solidFill>
                  <a:srgbClr val="7030A0"/>
                </a:solidFill>
                <a:latin typeface="Arial"/>
              </a:rPr>
              <a:t>e</a:t>
            </a:r>
            <a:r>
              <a:rPr lang="en-US" sz="3301" spc="-1">
                <a:solidFill>
                  <a:srgbClr val="7030A0"/>
                </a:solidFill>
                <a:latin typeface="Arial"/>
              </a:rPr>
              <a:t>b</a:t>
            </a:r>
            <a:r>
              <a:rPr lang="en-US" sz="3301" spc="-9">
                <a:solidFill>
                  <a:srgbClr val="7030A0"/>
                </a:solidFill>
                <a:latin typeface="Arial"/>
              </a:rPr>
              <a:t>o</a:t>
            </a:r>
            <a:r>
              <a:rPr lang="en-US" sz="3301" spc="-1">
                <a:solidFill>
                  <a:srgbClr val="7030A0"/>
                </a:solidFill>
                <a:latin typeface="Arial"/>
              </a:rPr>
              <a:t>rrheic Ble</a:t>
            </a:r>
            <a:r>
              <a:rPr lang="en-US" sz="3301" spc="-9">
                <a:solidFill>
                  <a:srgbClr val="7030A0"/>
                </a:solidFill>
                <a:latin typeface="Arial"/>
              </a:rPr>
              <a:t>p</a:t>
            </a:r>
            <a:r>
              <a:rPr lang="en-US" sz="3301" spc="-1">
                <a:solidFill>
                  <a:srgbClr val="7030A0"/>
                </a:solidFill>
                <a:latin typeface="Arial"/>
              </a:rPr>
              <a:t>h</a:t>
            </a:r>
            <a:r>
              <a:rPr lang="en-US" sz="3301" spc="-9">
                <a:solidFill>
                  <a:srgbClr val="7030A0"/>
                </a:solidFill>
                <a:latin typeface="Arial"/>
              </a:rPr>
              <a:t>a</a:t>
            </a:r>
            <a:r>
              <a:rPr lang="en-US" sz="3301" spc="-1">
                <a:solidFill>
                  <a:srgbClr val="7030A0"/>
                </a:solidFill>
                <a:latin typeface="Arial"/>
              </a:rPr>
              <a:t>ri</a:t>
            </a:r>
            <a:r>
              <a:rPr lang="en-US" sz="3301" spc="3">
                <a:solidFill>
                  <a:srgbClr val="7030A0"/>
                </a:solidFill>
                <a:latin typeface="Arial"/>
              </a:rPr>
              <a:t>t</a:t>
            </a:r>
            <a:r>
              <a:rPr lang="en-US" sz="3301" spc="-1">
                <a:solidFill>
                  <a:srgbClr val="7030A0"/>
                </a:solidFill>
                <a:latin typeface="Arial"/>
              </a:rPr>
              <a:t>is</a:t>
            </a:r>
            <a:endParaRPr lang="en-US" sz="3301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TextShape 2"/>
          <p:cNvSpPr txBox="1"/>
          <p:nvPr/>
        </p:nvSpPr>
        <p:spPr>
          <a:xfrm>
            <a:off x="303300" y="1478015"/>
            <a:ext cx="8221864" cy="128365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356765" indent="-347043">
              <a:spcBef>
                <a:spcPts val="1278"/>
              </a:spcBef>
              <a:buClr>
                <a:srgbClr val="000000"/>
              </a:buClr>
              <a:buSzPct val="90000"/>
              <a:buFont typeface="Wingdings" charset="2"/>
              <a:buChar char=""/>
            </a:pPr>
            <a:r>
              <a:rPr lang="en-US" sz="2400" spc="-1" dirty="0">
                <a:solidFill>
                  <a:srgbClr val="000000"/>
                </a:solidFill>
                <a:latin typeface="Calibri"/>
              </a:rPr>
              <a:t>Usu</a:t>
            </a:r>
            <a:r>
              <a:rPr lang="en-US" sz="2400" spc="-9" dirty="0">
                <a:solidFill>
                  <a:srgbClr val="000000"/>
                </a:solidFill>
                <a:latin typeface="Calibri"/>
              </a:rPr>
              <a:t>a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l</a:t>
            </a:r>
            <a:r>
              <a:rPr lang="en-US" sz="2400" spc="-9" dirty="0">
                <a:solidFill>
                  <a:srgbClr val="000000"/>
                </a:solidFill>
                <a:latin typeface="Calibri"/>
              </a:rPr>
              <a:t>l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y</a:t>
            </a:r>
            <a:r>
              <a:rPr lang="en-US" sz="2400" spc="18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assoc</a:t>
            </a:r>
            <a:r>
              <a:rPr lang="en-US" sz="2400" spc="-9" dirty="0">
                <a:solidFill>
                  <a:srgbClr val="000000"/>
                </a:solidFill>
                <a:latin typeface="Calibri"/>
              </a:rPr>
              <a:t>i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ated</a:t>
            </a:r>
            <a:r>
              <a:rPr lang="en-US" sz="2400" spc="14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w</a:t>
            </a:r>
            <a:r>
              <a:rPr lang="en-US" sz="2400" spc="-9" dirty="0">
                <a:solidFill>
                  <a:srgbClr val="000000"/>
                </a:solidFill>
                <a:latin typeface="Calibri"/>
              </a:rPr>
              <a:t>i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th seborrhea</a:t>
            </a:r>
            <a:r>
              <a:rPr lang="en-US" sz="2400" spc="14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of sca</a:t>
            </a:r>
            <a:r>
              <a:rPr lang="en-US" sz="2400" spc="-11" dirty="0">
                <a:solidFill>
                  <a:srgbClr val="000000"/>
                </a:solidFill>
                <a:latin typeface="Calibri"/>
              </a:rPr>
              <a:t>l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p(dandru</a:t>
            </a:r>
            <a:r>
              <a:rPr lang="en-US" sz="2400" spc="-39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f)</a:t>
            </a:r>
          </a:p>
          <a:p>
            <a:pPr marL="356765" indent="-347043">
              <a:spcBef>
                <a:spcPts val="1278"/>
              </a:spcBef>
              <a:buClr>
                <a:srgbClr val="000000"/>
              </a:buClr>
              <a:buSzPct val="90000"/>
              <a:buFont typeface="Wingdings" charset="2"/>
              <a:buChar char=""/>
            </a:pPr>
            <a:r>
              <a:rPr lang="en-US" sz="2400" spc="-1" dirty="0">
                <a:solidFill>
                  <a:srgbClr val="000000"/>
                </a:solidFill>
                <a:latin typeface="Calibri"/>
              </a:rPr>
              <a:t>Acc</a:t>
            </a:r>
            <a:r>
              <a:rPr lang="en-US" sz="2400" spc="-9" dirty="0">
                <a:solidFill>
                  <a:srgbClr val="000000"/>
                </a:solidFill>
                <a:latin typeface="Calibri"/>
              </a:rPr>
              <a:t>u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mulation</a:t>
            </a:r>
            <a:r>
              <a:rPr lang="en-US" sz="2400" spc="9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of </a:t>
            </a:r>
            <a:r>
              <a:rPr lang="en-US" sz="2400" spc="-9" dirty="0">
                <a:solidFill>
                  <a:srgbClr val="000000"/>
                </a:solidFill>
                <a:latin typeface="Calibri"/>
              </a:rPr>
              <a:t>w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h</a:t>
            </a:r>
            <a:r>
              <a:rPr lang="en-US" sz="2400" spc="-9" dirty="0">
                <a:solidFill>
                  <a:srgbClr val="000000"/>
                </a:solidFill>
                <a:latin typeface="Calibri"/>
              </a:rPr>
              <a:t>i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te</a:t>
            </a:r>
            <a:r>
              <a:rPr lang="en-US" sz="2400" spc="9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da</a:t>
            </a:r>
            <a:r>
              <a:rPr lang="en-US" sz="2400" spc="-9" dirty="0">
                <a:solidFill>
                  <a:srgbClr val="000000"/>
                </a:solidFill>
                <a:latin typeface="Calibri"/>
              </a:rPr>
              <a:t>n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dru</a:t>
            </a:r>
            <a:r>
              <a:rPr lang="en-US" sz="2400" spc="-35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400" spc="3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l</a:t>
            </a:r>
            <a:r>
              <a:rPr lang="en-US" sz="2400" spc="-9" dirty="0">
                <a:solidFill>
                  <a:srgbClr val="000000"/>
                </a:solidFill>
                <a:latin typeface="Calibri"/>
              </a:rPr>
              <a:t>i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ke</a:t>
            </a:r>
            <a:r>
              <a:rPr lang="en-US" sz="2400" spc="7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scal</a:t>
            </a:r>
            <a:r>
              <a:rPr lang="en-US" sz="2400" spc="-9" dirty="0">
                <a:solidFill>
                  <a:srgbClr val="000000"/>
                </a:solidFill>
                <a:latin typeface="Calibri"/>
              </a:rPr>
              <a:t>e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s</a:t>
            </a:r>
            <a:r>
              <a:rPr lang="en-US" sz="2400" spc="7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on l</a:t>
            </a:r>
            <a:r>
              <a:rPr lang="en-US" sz="2400" spc="-9" dirty="0">
                <a:solidFill>
                  <a:srgbClr val="000000"/>
                </a:solidFill>
                <a:latin typeface="Calibri"/>
              </a:rPr>
              <a:t>i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d</a:t>
            </a:r>
            <a:r>
              <a:rPr lang="en-US" sz="2400" spc="14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marg</a:t>
            </a:r>
            <a:r>
              <a:rPr lang="en-US" sz="2400" spc="-9" dirty="0">
                <a:solidFill>
                  <a:srgbClr val="000000"/>
                </a:solidFill>
                <a:latin typeface="Calibri"/>
              </a:rPr>
              <a:t>i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n</a:t>
            </a:r>
          </a:p>
          <a:p>
            <a:pPr>
              <a:spcBef>
                <a:spcPts val="1278"/>
              </a:spcBef>
            </a:pPr>
            <a:endParaRPr lang="en-US" sz="2400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751"/>
              </a:spcBef>
            </a:pPr>
            <a:endParaRPr lang="en-US" sz="240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CustomShape 3"/>
          <p:cNvSpPr/>
          <p:nvPr/>
        </p:nvSpPr>
        <p:spPr>
          <a:xfrm>
            <a:off x="2678017" y="3168074"/>
            <a:ext cx="3501110" cy="2069804"/>
          </a:xfrm>
          <a:prstGeom prst="rect">
            <a:avLst/>
          </a:prstGeom>
          <a:blipFill rotWithShape="0">
            <a:blip r:embed="rId2"/>
            <a:stretch>
              <a:fillRect b="-19042"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Shape 1"/>
          <p:cNvSpPr txBox="1"/>
          <p:nvPr/>
        </p:nvSpPr>
        <p:spPr>
          <a:xfrm>
            <a:off x="628453" y="299158"/>
            <a:ext cx="7886324" cy="69836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301" b="1" spc="-1" dirty="0">
                <a:solidFill>
                  <a:srgbClr val="7030A0"/>
                </a:solidFill>
                <a:latin typeface="Calibri Light"/>
              </a:rPr>
              <a:t>Treatment</a:t>
            </a:r>
            <a:endParaRPr lang="en-US" sz="3301" b="1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TextShape 2"/>
          <p:cNvSpPr txBox="1"/>
          <p:nvPr/>
        </p:nvSpPr>
        <p:spPr>
          <a:xfrm>
            <a:off x="628453" y="1246909"/>
            <a:ext cx="8090673" cy="404006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437247" indent="-385663">
              <a:lnSpc>
                <a:spcPct val="150000"/>
              </a:lnSpc>
              <a:spcBef>
                <a:spcPts val="75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800" spc="-1" dirty="0">
                <a:solidFill>
                  <a:srgbClr val="000000"/>
                </a:solidFill>
                <a:latin typeface="Calibri"/>
              </a:rPr>
              <a:t>Lid hygiene </a:t>
            </a:r>
          </a:p>
          <a:p>
            <a:pPr marL="437247" indent="-385663">
              <a:lnSpc>
                <a:spcPct val="150000"/>
              </a:lnSpc>
              <a:spcBef>
                <a:spcPts val="75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800" spc="-1" dirty="0">
                <a:solidFill>
                  <a:srgbClr val="000000"/>
                </a:solidFill>
                <a:latin typeface="Calibri"/>
              </a:rPr>
              <a:t>Antibiotic  </a:t>
            </a:r>
          </a:p>
          <a:p>
            <a:pPr marL="780238" lvl="1" indent="-385663">
              <a:lnSpc>
                <a:spcPct val="150000"/>
              </a:lnSpc>
              <a:spcBef>
                <a:spcPts val="374"/>
              </a:spcBef>
              <a:buClr>
                <a:srgbClr val="000000"/>
              </a:buClr>
              <a:buFont typeface="Calibri Light"/>
              <a:buAutoNum type="alphaLcParenR"/>
            </a:pPr>
            <a:r>
              <a:rPr lang="en-US" sz="2800" spc="-1" dirty="0" smtClean="0">
                <a:solidFill>
                  <a:srgbClr val="000000"/>
                </a:solidFill>
                <a:latin typeface="Calibri"/>
              </a:rPr>
              <a:t>Topical: Fusidic Acid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, or </a:t>
            </a:r>
            <a:r>
              <a:rPr lang="en-US" sz="2800" spc="-1" dirty="0" smtClean="0">
                <a:solidFill>
                  <a:srgbClr val="000000"/>
                </a:solidFill>
                <a:latin typeface="Calibri"/>
              </a:rPr>
              <a:t>Chloramphenicol </a:t>
            </a:r>
            <a:endParaRPr lang="en-US" sz="2800" spc="-1" dirty="0">
              <a:solidFill>
                <a:srgbClr val="000000"/>
              </a:solidFill>
              <a:latin typeface="Calibri"/>
            </a:endParaRPr>
          </a:p>
          <a:p>
            <a:pPr marL="780238" lvl="1" indent="-385663">
              <a:lnSpc>
                <a:spcPct val="150000"/>
              </a:lnSpc>
              <a:spcBef>
                <a:spcPts val="374"/>
              </a:spcBef>
              <a:buClr>
                <a:srgbClr val="000000"/>
              </a:buClr>
              <a:buFont typeface="Calibri Light"/>
              <a:buAutoNum type="alphaLcParenR"/>
            </a:pPr>
            <a:r>
              <a:rPr lang="en-US" sz="2800" spc="-1" dirty="0">
                <a:solidFill>
                  <a:srgbClr val="000000"/>
                </a:solidFill>
                <a:latin typeface="Calibri"/>
              </a:rPr>
              <a:t>Oral </a:t>
            </a:r>
            <a:r>
              <a:rPr lang="en-US" sz="2800" spc="-1" dirty="0" smtClean="0">
                <a:solidFill>
                  <a:srgbClr val="000000"/>
                </a:solidFill>
                <a:latin typeface="Calibri"/>
              </a:rPr>
              <a:t>Azithromycin 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(500 mg daily for three days)</a:t>
            </a:r>
          </a:p>
          <a:p>
            <a:pPr marL="437247" indent="-385663">
              <a:lnSpc>
                <a:spcPct val="150000"/>
              </a:lnSpc>
              <a:spcBef>
                <a:spcPts val="75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800" spc="-1" dirty="0">
                <a:solidFill>
                  <a:srgbClr val="000000"/>
                </a:solidFill>
                <a:latin typeface="Calibri"/>
              </a:rPr>
              <a:t>Topical Steroid for Seborrheic Blepharitis.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1388297" y="267020"/>
            <a:ext cx="6344222" cy="787255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8500"/>
          </a:bodyPr>
          <a:lstStyle/>
          <a:p>
            <a:pPr algn="ctr">
              <a:lnSpc>
                <a:spcPct val="90000"/>
              </a:lnSpc>
            </a:pPr>
            <a:r>
              <a:rPr lang="en-US" sz="3301" b="1" spc="-11" dirty="0">
                <a:solidFill>
                  <a:srgbClr val="000000"/>
                </a:solidFill>
                <a:latin typeface="Calibri Light"/>
              </a:rPr>
              <a:t> </a:t>
            </a:r>
            <a:r>
              <a:rPr lang="en-US" sz="3301" b="1" spc="-50" dirty="0">
                <a:solidFill>
                  <a:srgbClr val="7030A0"/>
                </a:solidFill>
                <a:latin typeface="Calibri Light"/>
              </a:rPr>
              <a:t>P</a:t>
            </a:r>
            <a:r>
              <a:rPr lang="en-US" sz="3301" b="1" spc="-5" dirty="0">
                <a:solidFill>
                  <a:srgbClr val="7030A0"/>
                </a:solidFill>
                <a:latin typeface="Calibri Light"/>
              </a:rPr>
              <a:t>o</a:t>
            </a:r>
            <a:r>
              <a:rPr lang="en-US" sz="3301" b="1" spc="-24" dirty="0">
                <a:solidFill>
                  <a:srgbClr val="7030A0"/>
                </a:solidFill>
                <a:latin typeface="Calibri Light"/>
              </a:rPr>
              <a:t>s</a:t>
            </a:r>
            <a:r>
              <a:rPr lang="en-US" sz="3301" b="1" spc="-26" dirty="0">
                <a:solidFill>
                  <a:srgbClr val="7030A0"/>
                </a:solidFill>
                <a:latin typeface="Calibri Light"/>
              </a:rPr>
              <a:t>t</a:t>
            </a:r>
            <a:r>
              <a:rPr lang="en-US" sz="3301" b="1" spc="-11" dirty="0">
                <a:solidFill>
                  <a:srgbClr val="7030A0"/>
                </a:solidFill>
                <a:latin typeface="Calibri Light"/>
              </a:rPr>
              <a:t>e</a:t>
            </a:r>
            <a:r>
              <a:rPr lang="en-US" sz="3301" b="1" spc="-5" dirty="0">
                <a:solidFill>
                  <a:srgbClr val="7030A0"/>
                </a:solidFill>
                <a:latin typeface="Calibri Light"/>
              </a:rPr>
              <a:t>r</a:t>
            </a:r>
            <a:r>
              <a:rPr lang="en-US" sz="3301" b="1" spc="-1" dirty="0">
                <a:solidFill>
                  <a:srgbClr val="7030A0"/>
                </a:solidFill>
                <a:latin typeface="Calibri Light"/>
              </a:rPr>
              <a:t>ior</a:t>
            </a:r>
            <a:r>
              <a:rPr lang="en-US" sz="3301" b="1" spc="-16" dirty="0">
                <a:solidFill>
                  <a:srgbClr val="7030A0"/>
                </a:solidFill>
                <a:latin typeface="Calibri Light"/>
              </a:rPr>
              <a:t> </a:t>
            </a:r>
            <a:r>
              <a:rPr lang="en-US" sz="3301" b="1" spc="-9" dirty="0">
                <a:solidFill>
                  <a:srgbClr val="7030A0"/>
                </a:solidFill>
                <a:latin typeface="Calibri Light"/>
              </a:rPr>
              <a:t>Bl</a:t>
            </a:r>
            <a:r>
              <a:rPr lang="en-US" sz="3301" b="1" spc="-5" dirty="0">
                <a:solidFill>
                  <a:srgbClr val="7030A0"/>
                </a:solidFill>
                <a:latin typeface="Calibri Light"/>
              </a:rPr>
              <a:t>eph</a:t>
            </a:r>
            <a:r>
              <a:rPr lang="en-US" sz="3301" b="1" spc="3" dirty="0">
                <a:solidFill>
                  <a:srgbClr val="7030A0"/>
                </a:solidFill>
                <a:latin typeface="Calibri Light"/>
              </a:rPr>
              <a:t>a</a:t>
            </a:r>
            <a:r>
              <a:rPr lang="en-US" sz="3301" b="1" spc="-1" dirty="0">
                <a:solidFill>
                  <a:srgbClr val="7030A0"/>
                </a:solidFill>
                <a:latin typeface="Calibri Light"/>
              </a:rPr>
              <a:t>ritis (Meibomianitis)</a:t>
            </a:r>
            <a:endParaRPr lang="en-US" sz="3301" b="1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TextShape 2"/>
          <p:cNvSpPr txBox="1"/>
          <p:nvPr/>
        </p:nvSpPr>
        <p:spPr>
          <a:xfrm>
            <a:off x="419365" y="1385456"/>
            <a:ext cx="6147690" cy="435858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9722" algn="just">
              <a:spcBef>
                <a:spcPts val="1565"/>
              </a:spcBef>
              <a:buClr>
                <a:srgbClr val="000000"/>
              </a:buClr>
              <a:buSzPct val="90000"/>
            </a:pPr>
            <a:r>
              <a:rPr lang="en-US" sz="2000" b="1" spc="-1" dirty="0" smtClean="0">
                <a:solidFill>
                  <a:srgbClr val="000000"/>
                </a:solidFill>
                <a:latin typeface="Calibri"/>
              </a:rPr>
              <a:t>Inflammati</a:t>
            </a:r>
            <a:r>
              <a:rPr lang="en-US" sz="2000" b="1" spc="-9" dirty="0" smtClean="0">
                <a:solidFill>
                  <a:srgbClr val="000000"/>
                </a:solidFill>
                <a:latin typeface="Calibri"/>
              </a:rPr>
              <a:t>o</a:t>
            </a:r>
            <a:r>
              <a:rPr lang="en-US" sz="2000" b="1" spc="-1" dirty="0" smtClean="0">
                <a:solidFill>
                  <a:srgbClr val="000000"/>
                </a:solidFill>
                <a:latin typeface="Calibri"/>
              </a:rPr>
              <a:t>n Meibomian G</a:t>
            </a:r>
            <a:r>
              <a:rPr lang="en-US" sz="2000" b="1" spc="-9" dirty="0" smtClean="0">
                <a:solidFill>
                  <a:srgbClr val="000000"/>
                </a:solidFill>
                <a:latin typeface="Calibri"/>
              </a:rPr>
              <a:t>l</a:t>
            </a:r>
            <a:r>
              <a:rPr lang="en-US" sz="2000" b="1" spc="-1" dirty="0" smtClean="0">
                <a:solidFill>
                  <a:srgbClr val="000000"/>
                </a:solidFill>
                <a:latin typeface="Calibri"/>
              </a:rPr>
              <a:t>an</a:t>
            </a:r>
            <a:r>
              <a:rPr lang="en-US" sz="2000" b="1" spc="-9" dirty="0" smtClean="0">
                <a:solidFill>
                  <a:srgbClr val="000000"/>
                </a:solidFill>
                <a:latin typeface="Calibri"/>
              </a:rPr>
              <a:t>d</a:t>
            </a:r>
            <a:r>
              <a:rPr lang="en-US" sz="2000" b="1" spc="-1" dirty="0" smtClean="0">
                <a:solidFill>
                  <a:srgbClr val="000000"/>
                </a:solidFill>
                <a:latin typeface="Calibri"/>
              </a:rPr>
              <a:t>s.</a:t>
            </a:r>
            <a:r>
              <a:rPr lang="en-US" sz="2000" b="1" spc="9" dirty="0" smtClean="0">
                <a:solidFill>
                  <a:srgbClr val="000000"/>
                </a:solidFill>
                <a:latin typeface="Calibri"/>
              </a:rPr>
              <a:t> </a:t>
            </a:r>
            <a:endParaRPr lang="en-US" sz="2000" b="1" spc="-1" dirty="0" smtClean="0">
              <a:solidFill>
                <a:srgbClr val="000000"/>
              </a:solidFill>
              <a:latin typeface="Calibri"/>
            </a:endParaRPr>
          </a:p>
          <a:p>
            <a:pPr marL="356765" indent="-347043" algn="just">
              <a:spcBef>
                <a:spcPts val="1565"/>
              </a:spcBef>
              <a:buClr>
                <a:srgbClr val="0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spc="-1" dirty="0" smtClean="0">
                <a:solidFill>
                  <a:srgbClr val="000000"/>
                </a:solidFill>
                <a:latin typeface="Calibri"/>
              </a:rPr>
              <a:t>Watery </a:t>
            </a:r>
            <a:r>
              <a:rPr lang="en-US" sz="2000" spc="-1" dirty="0">
                <a:solidFill>
                  <a:srgbClr val="000000"/>
                </a:solidFill>
                <a:latin typeface="Calibri"/>
              </a:rPr>
              <a:t>eyes</a:t>
            </a:r>
          </a:p>
          <a:p>
            <a:pPr marL="356765" indent="-347043" algn="just">
              <a:spcBef>
                <a:spcPts val="1565"/>
              </a:spcBef>
              <a:buClr>
                <a:srgbClr val="0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spc="-1" dirty="0">
                <a:solidFill>
                  <a:srgbClr val="000000"/>
                </a:solidFill>
                <a:latin typeface="Calibri"/>
              </a:rPr>
              <a:t>Redness </a:t>
            </a:r>
          </a:p>
          <a:p>
            <a:pPr marL="356765" indent="-347043" algn="just">
              <a:spcBef>
                <a:spcPts val="1565"/>
              </a:spcBef>
              <a:buClr>
                <a:srgbClr val="0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spc="-1" dirty="0">
                <a:solidFill>
                  <a:srgbClr val="000000"/>
                </a:solidFill>
                <a:latin typeface="Calibri"/>
              </a:rPr>
              <a:t>B</a:t>
            </a:r>
            <a:r>
              <a:rPr lang="en-US" sz="2000" spc="-1" dirty="0" smtClean="0">
                <a:solidFill>
                  <a:srgbClr val="000000"/>
                </a:solidFill>
                <a:latin typeface="Calibri"/>
              </a:rPr>
              <a:t>urning </a:t>
            </a:r>
            <a:r>
              <a:rPr lang="en-US" sz="2000" spc="-1" dirty="0">
                <a:solidFill>
                  <a:srgbClr val="000000"/>
                </a:solidFill>
                <a:latin typeface="Calibri"/>
              </a:rPr>
              <a:t>S</a:t>
            </a:r>
            <a:r>
              <a:rPr lang="en-US" sz="2000" spc="-1" dirty="0" smtClean="0">
                <a:solidFill>
                  <a:srgbClr val="000000"/>
                </a:solidFill>
                <a:latin typeface="Calibri"/>
              </a:rPr>
              <a:t>ensation </a:t>
            </a:r>
            <a:r>
              <a:rPr lang="en-US" sz="2000" spc="-1" dirty="0">
                <a:solidFill>
                  <a:srgbClr val="000000"/>
                </a:solidFill>
                <a:latin typeface="Calibri"/>
              </a:rPr>
              <a:t>in the eyes</a:t>
            </a:r>
          </a:p>
          <a:p>
            <a:pPr marL="356765" indent="-347043" algn="just">
              <a:spcBef>
                <a:spcPts val="1565"/>
              </a:spcBef>
              <a:buClr>
                <a:srgbClr val="0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spc="-1" dirty="0">
                <a:solidFill>
                  <a:srgbClr val="000000"/>
                </a:solidFill>
                <a:latin typeface="Calibri"/>
              </a:rPr>
              <a:t>Itchy eyelids</a:t>
            </a:r>
          </a:p>
          <a:p>
            <a:pPr marL="356765" indent="-347043" algn="just">
              <a:spcBef>
                <a:spcPts val="1565"/>
              </a:spcBef>
              <a:buClr>
                <a:srgbClr val="0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spc="-1" dirty="0" smtClean="0">
                <a:solidFill>
                  <a:srgbClr val="000000"/>
                </a:solidFill>
                <a:latin typeface="Calibri"/>
              </a:rPr>
              <a:t>C</a:t>
            </a:r>
            <a:r>
              <a:rPr lang="en-US" sz="2000" b="1" spc="-9" dirty="0" smtClean="0">
                <a:solidFill>
                  <a:srgbClr val="000000"/>
                </a:solidFill>
                <a:latin typeface="Calibri"/>
              </a:rPr>
              <a:t>h</a:t>
            </a:r>
            <a:r>
              <a:rPr lang="en-US" sz="2000" b="1" spc="-1" dirty="0" smtClean="0">
                <a:solidFill>
                  <a:srgbClr val="000000"/>
                </a:solidFill>
                <a:latin typeface="Calibri"/>
              </a:rPr>
              <a:t>aracteriz</a:t>
            </a:r>
            <a:r>
              <a:rPr lang="en-US" sz="2000" b="1" spc="-9" dirty="0" smtClean="0">
                <a:solidFill>
                  <a:srgbClr val="000000"/>
                </a:solidFill>
                <a:latin typeface="Calibri"/>
              </a:rPr>
              <a:t>e</a:t>
            </a:r>
            <a:r>
              <a:rPr lang="en-US" sz="2000" b="1" spc="-1" dirty="0" smtClean="0">
                <a:solidFill>
                  <a:srgbClr val="000000"/>
                </a:solidFill>
                <a:latin typeface="Calibri"/>
              </a:rPr>
              <a:t>d</a:t>
            </a:r>
            <a:r>
              <a:rPr lang="en-US" sz="2000" b="1" spc="14" dirty="0">
                <a:solidFill>
                  <a:srgbClr val="000000"/>
                </a:solidFill>
                <a:latin typeface="Calibri"/>
              </a:rPr>
              <a:t>:</a:t>
            </a:r>
            <a:r>
              <a:rPr lang="en-US" sz="2000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spc="-1" dirty="0">
                <a:solidFill>
                  <a:srgbClr val="000000"/>
                </a:solidFill>
                <a:latin typeface="Calibri"/>
              </a:rPr>
              <a:t>di</a:t>
            </a:r>
            <a:r>
              <a:rPr lang="en-US" sz="2000" spc="-39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spc="-1" dirty="0">
                <a:solidFill>
                  <a:srgbClr val="000000"/>
                </a:solidFill>
                <a:latin typeface="Calibri"/>
              </a:rPr>
              <a:t>fuse </a:t>
            </a:r>
            <a:r>
              <a:rPr lang="en-US" sz="2000" spc="3" dirty="0">
                <a:solidFill>
                  <a:srgbClr val="000000"/>
                </a:solidFill>
                <a:latin typeface="Calibri"/>
              </a:rPr>
              <a:t>t</a:t>
            </a:r>
            <a:r>
              <a:rPr lang="en-US" sz="2000" spc="-1" dirty="0">
                <a:solidFill>
                  <a:srgbClr val="000000"/>
                </a:solidFill>
                <a:latin typeface="Calibri"/>
              </a:rPr>
              <a:t>h</a:t>
            </a:r>
            <a:r>
              <a:rPr lang="en-US" sz="2000" spc="-9" dirty="0">
                <a:solidFill>
                  <a:srgbClr val="000000"/>
                </a:solidFill>
                <a:latin typeface="Calibri"/>
              </a:rPr>
              <a:t>i</a:t>
            </a:r>
            <a:r>
              <a:rPr lang="en-US" sz="2000" spc="-1" dirty="0">
                <a:solidFill>
                  <a:srgbClr val="000000"/>
                </a:solidFill>
                <a:latin typeface="Calibri"/>
              </a:rPr>
              <a:t>cken</a:t>
            </a:r>
            <a:r>
              <a:rPr lang="en-US" sz="2000" spc="-9" dirty="0">
                <a:solidFill>
                  <a:srgbClr val="000000"/>
                </a:solidFill>
                <a:latin typeface="Calibri"/>
              </a:rPr>
              <a:t>i</a:t>
            </a:r>
            <a:r>
              <a:rPr lang="en-US" sz="2000" spc="-1" dirty="0">
                <a:solidFill>
                  <a:srgbClr val="000000"/>
                </a:solidFill>
                <a:latin typeface="Calibri"/>
              </a:rPr>
              <a:t>ng</a:t>
            </a:r>
            <a:r>
              <a:rPr lang="en-US" sz="2000" spc="14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spc="-1" dirty="0">
                <a:solidFill>
                  <a:srgbClr val="000000"/>
                </a:solidFill>
                <a:latin typeface="Calibri"/>
              </a:rPr>
              <a:t>of </a:t>
            </a:r>
            <a:r>
              <a:rPr lang="en-US" sz="2000" i="1" u="sng" spc="-1" dirty="0">
                <a:solidFill>
                  <a:srgbClr val="000000"/>
                </a:solidFill>
                <a:latin typeface="Calibri"/>
              </a:rPr>
              <a:t>posterior border</a:t>
            </a:r>
            <a:r>
              <a:rPr lang="en-US" sz="2000" i="1" u="sng" spc="9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spc="-1" dirty="0">
                <a:solidFill>
                  <a:srgbClr val="000000"/>
                </a:solidFill>
                <a:latin typeface="Calibri"/>
              </a:rPr>
              <a:t>of </a:t>
            </a:r>
            <a:r>
              <a:rPr lang="en-US" sz="2000" spc="-9" dirty="0">
                <a:solidFill>
                  <a:srgbClr val="000000"/>
                </a:solidFill>
                <a:latin typeface="Calibri"/>
              </a:rPr>
              <a:t>l</a:t>
            </a:r>
            <a:r>
              <a:rPr lang="en-US" sz="2000" spc="-1" dirty="0">
                <a:solidFill>
                  <a:srgbClr val="000000"/>
                </a:solidFill>
                <a:latin typeface="Calibri"/>
              </a:rPr>
              <a:t>id</a:t>
            </a:r>
            <a:r>
              <a:rPr lang="en-US" sz="2000" spc="3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spc="-1" dirty="0">
                <a:solidFill>
                  <a:srgbClr val="000000"/>
                </a:solidFill>
                <a:latin typeface="Calibri"/>
              </a:rPr>
              <a:t>marg</a:t>
            </a:r>
            <a:r>
              <a:rPr lang="en-US" sz="2000" spc="-9" dirty="0">
                <a:solidFill>
                  <a:srgbClr val="000000"/>
                </a:solidFill>
                <a:latin typeface="Calibri"/>
              </a:rPr>
              <a:t>i</a:t>
            </a:r>
            <a:r>
              <a:rPr lang="en-US" sz="2000" spc="-1" dirty="0">
                <a:solidFill>
                  <a:srgbClr val="000000"/>
                </a:solidFill>
                <a:latin typeface="Calibri"/>
              </a:rPr>
              <a:t>n.</a:t>
            </a:r>
          </a:p>
          <a:p>
            <a:pPr marL="356765" indent="-347043" algn="just">
              <a:spcBef>
                <a:spcPts val="1565"/>
              </a:spcBef>
              <a:buClr>
                <a:srgbClr val="0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spc="-1" dirty="0">
                <a:solidFill>
                  <a:srgbClr val="000000"/>
                </a:solidFill>
                <a:latin typeface="Calibri"/>
              </a:rPr>
              <a:t>Complication : Chalazion ( Internal Hordeolum)  </a:t>
            </a:r>
          </a:p>
          <a:p>
            <a:pPr>
              <a:lnSpc>
                <a:spcPct val="90000"/>
              </a:lnSpc>
              <a:spcBef>
                <a:spcPts val="751"/>
              </a:spcBef>
            </a:pPr>
            <a:endParaRPr lang="en-US" sz="200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" name="CustomShape 3"/>
          <p:cNvSpPr/>
          <p:nvPr/>
        </p:nvSpPr>
        <p:spPr>
          <a:xfrm>
            <a:off x="6748517" y="1542473"/>
            <a:ext cx="2007555" cy="1951614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4" name="CustomShape 4"/>
          <p:cNvSpPr/>
          <p:nvPr/>
        </p:nvSpPr>
        <p:spPr>
          <a:xfrm>
            <a:off x="6791728" y="3592393"/>
            <a:ext cx="1964343" cy="201408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1260483" y="235368"/>
            <a:ext cx="6175900" cy="644986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301" b="1" spc="52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3001" b="1" spc="52" dirty="0">
                <a:solidFill>
                  <a:srgbClr val="7030A0"/>
                </a:solidFill>
                <a:latin typeface="Arial"/>
              </a:rPr>
              <a:t>External </a:t>
            </a:r>
            <a:r>
              <a:rPr lang="en-US" sz="3001" b="1" spc="7" dirty="0" smtClean="0">
                <a:solidFill>
                  <a:srgbClr val="7030A0"/>
                </a:solidFill>
                <a:latin typeface="Arial"/>
              </a:rPr>
              <a:t>Hor</a:t>
            </a:r>
            <a:r>
              <a:rPr lang="en-US" sz="3001" b="1" spc="9" dirty="0" smtClean="0">
                <a:solidFill>
                  <a:srgbClr val="7030A0"/>
                </a:solidFill>
                <a:latin typeface="Arial"/>
              </a:rPr>
              <a:t>d</a:t>
            </a:r>
            <a:r>
              <a:rPr lang="en-US" sz="3001" b="1" spc="7" dirty="0" smtClean="0">
                <a:solidFill>
                  <a:srgbClr val="7030A0"/>
                </a:solidFill>
                <a:latin typeface="Arial"/>
              </a:rPr>
              <a:t>eolum</a:t>
            </a:r>
            <a:r>
              <a:rPr lang="en-US" sz="3001" b="1" spc="77" dirty="0" smtClean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3001" b="1" spc="3" dirty="0" smtClean="0">
                <a:solidFill>
                  <a:srgbClr val="7030A0"/>
                </a:solidFill>
                <a:latin typeface="Arial"/>
              </a:rPr>
              <a:t>(</a:t>
            </a:r>
            <a:r>
              <a:rPr lang="en-US" sz="3001" b="1" spc="7" dirty="0">
                <a:solidFill>
                  <a:srgbClr val="7030A0"/>
                </a:solidFill>
                <a:latin typeface="Arial"/>
              </a:rPr>
              <a:t>S</a:t>
            </a:r>
            <a:r>
              <a:rPr lang="en-US" sz="3001" b="1" spc="-1" dirty="0">
                <a:solidFill>
                  <a:srgbClr val="7030A0"/>
                </a:solidFill>
                <a:latin typeface="Arial"/>
              </a:rPr>
              <a:t>TY</a:t>
            </a:r>
            <a:r>
              <a:rPr lang="en-US" sz="3001" b="1" spc="7" dirty="0">
                <a:solidFill>
                  <a:srgbClr val="7030A0"/>
                </a:solidFill>
                <a:latin typeface="Arial"/>
              </a:rPr>
              <a:t>E)</a:t>
            </a:r>
            <a:endParaRPr lang="en-US" sz="3001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" name="TextShape 2"/>
          <p:cNvSpPr txBox="1"/>
          <p:nvPr/>
        </p:nvSpPr>
        <p:spPr>
          <a:xfrm>
            <a:off x="397811" y="1320800"/>
            <a:ext cx="5051643" cy="1506283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385933" indent="-385663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400" spc="4" dirty="0">
                <a:latin typeface="Calibri" panose="020F0502020204030204" pitchFamily="34" charset="0"/>
                <a:cs typeface="Calibri" panose="020F0502020204030204" pitchFamily="34" charset="0"/>
              </a:rPr>
              <a:t>Infection</a:t>
            </a:r>
            <a:r>
              <a:rPr lang="en-US" sz="2400" spc="4" dirty="0">
                <a:solidFill>
                  <a:srgbClr val="3550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n-US" sz="2400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</a:t>
            </a:r>
            <a:r>
              <a:rPr lang="en-US" sz="2400" spc="-9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spc="-5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Zeis</a:t>
            </a:r>
            <a:r>
              <a:rPr lang="en-US" sz="2400" spc="-5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US" sz="2400" spc="-1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Moll</a:t>
            </a:r>
          </a:p>
          <a:p>
            <a:pPr marL="385933" indent="-385663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400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</a:t>
            </a:r>
            <a:r>
              <a:rPr lang="en-US" sz="2400" spc="-9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400" spc="-9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en-US" sz="2400" spc="3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la</a:t>
            </a:r>
            <a:r>
              <a:rPr lang="en-US" sz="2400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spc="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</a:t>
            </a:r>
            <a:r>
              <a:rPr lang="en-US" sz="2400" spc="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spc="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 </a:t>
            </a:r>
          </a:p>
          <a:p>
            <a:pPr marL="385933" indent="-385663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400" spc="-19" dirty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US" sz="2400" spc="4" dirty="0">
                <a:latin typeface="Calibri" panose="020F0502020204030204" pitchFamily="34" charset="0"/>
                <a:cs typeface="Calibri" panose="020F0502020204030204" pitchFamily="34" charset="0"/>
              </a:rPr>
              <a:t>ganism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spc="4" dirty="0">
                <a:latin typeface="Calibri" panose="020F0502020204030204" pitchFamily="34" charset="0"/>
                <a:cs typeface="Calibri" panose="020F0502020204030204" pitchFamily="34" charset="0"/>
              </a:rPr>
              <a:t>staphylococcus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7" name="CustomShape 3"/>
          <p:cNvSpPr/>
          <p:nvPr/>
        </p:nvSpPr>
        <p:spPr>
          <a:xfrm>
            <a:off x="6002250" y="3794280"/>
            <a:ext cx="2643694" cy="1895858"/>
          </a:xfrm>
          <a:prstGeom prst="ellipse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Rectangle 1"/>
          <p:cNvSpPr/>
          <p:nvPr/>
        </p:nvSpPr>
        <p:spPr>
          <a:xfrm>
            <a:off x="628454" y="2124561"/>
            <a:ext cx="5244486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13"/>
              </a:lnSpc>
              <a:spcBef>
                <a:spcPts val="10"/>
              </a:spcBef>
            </a:pPr>
            <a:endParaRPr lang="en-US" sz="210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750"/>
              </a:lnSpc>
            </a:pPr>
            <a:endParaRPr lang="en-US" sz="210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750"/>
              </a:lnSpc>
            </a:pPr>
            <a:endParaRPr lang="en-US" sz="210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bject 4"/>
          <p:cNvSpPr txBox="1"/>
          <p:nvPr/>
        </p:nvSpPr>
        <p:spPr>
          <a:xfrm>
            <a:off x="387366" y="3717581"/>
            <a:ext cx="5062088" cy="197255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rtlCol="0">
            <a:noAutofit/>
          </a:bodyPr>
          <a:lstStyle/>
          <a:p>
            <a:pPr marL="402491" indent="-385865">
              <a:buFont typeface="+mj-lt"/>
              <a:buAutoNum type="arabicPeriod"/>
              <a:tabLst>
                <a:tab pos="329861" algn="l"/>
              </a:tabLst>
            </a:pPr>
            <a:r>
              <a:rPr sz="2000" spc="7" dirty="0">
                <a:latin typeface="Calibri" panose="020F0502020204030204" pitchFamily="34" charset="0"/>
                <a:cs typeface="Calibri" panose="020F0502020204030204" pitchFamily="34" charset="0"/>
              </a:rPr>
              <a:t>Acute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2491" indent="-385865">
              <a:buFont typeface="+mj-lt"/>
              <a:buAutoNum type="arabicPeriod"/>
              <a:tabLst>
                <a:tab pos="329861" algn="l"/>
              </a:tabLst>
            </a:pPr>
            <a:r>
              <a:rPr sz="2000" spc="7" dirty="0">
                <a:latin typeface="Calibri" panose="020F0502020204030204" pitchFamily="34" charset="0"/>
                <a:cs typeface="Calibri" panose="020F0502020204030204" pitchFamily="34" charset="0"/>
              </a:rPr>
              <a:t>Pain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2491" indent="-385865">
              <a:buFont typeface="+mj-lt"/>
              <a:buAutoNum type="arabicPeriod"/>
              <a:tabLst>
                <a:tab pos="329861" algn="l"/>
              </a:tabLst>
            </a:pPr>
            <a:r>
              <a:rPr sz="2000" spc="7" dirty="0">
                <a:latin typeface="Calibri" panose="020F0502020204030204" pitchFamily="34" charset="0"/>
                <a:cs typeface="Calibri" panose="020F0502020204030204" pitchFamily="34" charset="0"/>
              </a:rPr>
              <a:t>Purulent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2491" indent="-385865">
              <a:buFont typeface="+mj-lt"/>
              <a:buAutoNum type="arabicPeriod"/>
              <a:tabLst>
                <a:tab pos="329861" algn="l"/>
              </a:tabLst>
            </a:pPr>
            <a:r>
              <a:rPr lang="en-US" sz="2000" spc="14" dirty="0" smtClean="0">
                <a:latin typeface="Calibri" panose="020F0502020204030204" pitchFamily="34" charset="0"/>
                <a:cs typeface="Calibri" panose="020F0502020204030204" pitchFamily="34" charset="0"/>
              </a:rPr>
              <a:t>Sw</a:t>
            </a:r>
            <a:r>
              <a:rPr lang="en-US" sz="2000" spc="7" dirty="0" smtClean="0">
                <a:latin typeface="Calibri" panose="020F0502020204030204" pitchFamily="34" charset="0"/>
                <a:cs typeface="Calibri" panose="020F0502020204030204" pitchFamily="34" charset="0"/>
              </a:rPr>
              <a:t>elli</a:t>
            </a:r>
            <a:r>
              <a:rPr lang="en-US" sz="2000" spc="14" dirty="0" smtClean="0"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lang="en-US" sz="2000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sz="2000" spc="7" dirty="0" smtClean="0">
                <a:latin typeface="Calibri" panose="020F0502020204030204" pitchFamily="34" charset="0"/>
                <a:cs typeface="Calibri" panose="020F0502020204030204" pitchFamily="34" charset="0"/>
              </a:rPr>
              <a:t>Nodosity</a:t>
            </a:r>
            <a:endParaRPr lang="en-US" sz="2000" spc="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5933" indent="-385663">
              <a:lnSpc>
                <a:spcPts val="1459"/>
              </a:lnSpc>
              <a:spcBef>
                <a:spcPts val="75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000" spc="-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000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</a:t>
            </a:r>
            <a:r>
              <a:rPr lang="en-US" sz="2000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000" spc="24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000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000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en-US" sz="2000" spc="-35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lid m</a:t>
            </a:r>
            <a:r>
              <a:rPr lang="en-US" sz="2000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rgin</a:t>
            </a:r>
          </a:p>
          <a:p>
            <a:pPr marL="385933" indent="-385663">
              <a:lnSpc>
                <a:spcPts val="1459"/>
              </a:lnSpc>
              <a:spcBef>
                <a:spcPts val="75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000" spc="14" dirty="0">
                <a:latin typeface="Calibri" panose="020F0502020204030204" pitchFamily="34" charset="0"/>
                <a:cs typeface="Calibri" panose="020F0502020204030204" pitchFamily="34" charset="0"/>
              </a:rPr>
              <a:t>Loc</a:t>
            </a:r>
            <a:r>
              <a:rPr lang="en-US" sz="2000" spc="7" dirty="0">
                <a:latin typeface="Calibri" panose="020F0502020204030204" pitchFamily="34" charset="0"/>
                <a:cs typeface="Calibri" panose="020F0502020204030204" pitchFamily="34" charset="0"/>
              </a:rPr>
              <a:t>alize</a:t>
            </a:r>
            <a:r>
              <a:rPr lang="en-US" sz="2000" spc="14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000" spc="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14" dirty="0">
                <a:latin typeface="Calibri" panose="020F0502020204030204" pitchFamily="34" charset="0"/>
                <a:cs typeface="Calibri" panose="020F0502020204030204" pitchFamily="34" charset="0"/>
              </a:rPr>
              <a:t>hyperem</a:t>
            </a:r>
            <a:r>
              <a:rPr lang="en-US" sz="2000" spc="7" dirty="0">
                <a:latin typeface="Calibri" panose="020F0502020204030204" pitchFamily="34" charset="0"/>
                <a:cs typeface="Calibri" panose="020F0502020204030204" pitchFamily="34" charset="0"/>
              </a:rPr>
              <a:t>ia </a:t>
            </a:r>
            <a:r>
              <a:rPr lang="en-US" sz="2000" spc="14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spc="3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</a:t>
            </a:r>
            <a:r>
              <a:rPr lang="en-US" sz="2000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000" spc="-9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000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harge</a:t>
            </a:r>
            <a:r>
              <a:rPr lang="en-US" sz="2000" spc="-9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spc="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</a:t>
            </a:r>
            <a:r>
              <a:rPr lang="en-US" sz="2000" spc="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 </a:t>
            </a:r>
            <a:r>
              <a:rPr lang="en-US" sz="2000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000" spc="-9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000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endParaRPr lang="en-US" sz="2000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ject 3"/>
          <p:cNvSpPr txBox="1"/>
          <p:nvPr/>
        </p:nvSpPr>
        <p:spPr>
          <a:xfrm>
            <a:off x="397812" y="3151440"/>
            <a:ext cx="1725341" cy="4248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0" tIns="0" rIns="0" bIns="0" rtlCol="0">
            <a:noAutofit/>
          </a:bodyPr>
          <a:lstStyle/>
          <a:p>
            <a:pPr marL="17499"/>
            <a:r>
              <a:rPr sz="2101" dirty="0">
                <a:latin typeface="Times New Roman"/>
                <a:cs typeface="Times New Roman"/>
              </a:rPr>
              <a:t>Char</a:t>
            </a:r>
            <a:r>
              <a:rPr sz="2101" spc="-7" dirty="0">
                <a:latin typeface="Times New Roman"/>
                <a:cs typeface="Times New Roman"/>
              </a:rPr>
              <a:t>a</a:t>
            </a:r>
            <a:r>
              <a:rPr sz="2101" dirty="0">
                <a:latin typeface="Times New Roman"/>
                <a:cs typeface="Times New Roman"/>
              </a:rPr>
              <a:t>cteristics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666" y="1277960"/>
            <a:ext cx="2575278" cy="20420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 animBg="1"/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469429" y="2030021"/>
            <a:ext cx="5878810" cy="304990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rtlCol="0">
            <a:noAutofit/>
          </a:bodyPr>
          <a:lstStyle/>
          <a:p>
            <a:pPr>
              <a:lnSpc>
                <a:spcPts val="1240"/>
              </a:lnSpc>
              <a:spcBef>
                <a:spcPts val="13"/>
              </a:spcBef>
            </a:pP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2174" indent="-342991">
              <a:lnSpc>
                <a:spcPct val="80000"/>
              </a:lnSpc>
              <a:spcBef>
                <a:spcPts val="751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Staph. ab</a:t>
            </a:r>
            <a:r>
              <a:rPr lang="en-US" sz="2800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en-US" sz="2800" spc="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n-US" sz="2800" spc="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spc="-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Meibomian G</a:t>
            </a:r>
            <a:r>
              <a:rPr lang="en-US" sz="2800" spc="3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800" spc="-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ands</a:t>
            </a:r>
            <a:endParaRPr lang="en-US" sz="2800" spc="-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3262" indent="-342991">
              <a:spcBef>
                <a:spcPts val="653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-US" sz="2800" spc="-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ender </a:t>
            </a:r>
            <a:r>
              <a:rPr lang="en-US" sz="2800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800" spc="24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2800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800" spc="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2800" spc="-3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within </a:t>
            </a:r>
            <a:r>
              <a:rPr lang="en-US" sz="2800" spc="-3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TARSUS</a:t>
            </a:r>
          </a:p>
          <a:p>
            <a:pPr marL="343262" indent="-342991">
              <a:spcBef>
                <a:spcPts val="653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800" spc="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800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harge</a:t>
            </a:r>
            <a:r>
              <a:rPr lang="en-US" sz="2800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800" spc="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</a:t>
            </a:r>
            <a:r>
              <a:rPr lang="en-US" sz="2800" spc="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 </a:t>
            </a:r>
            <a:r>
              <a:rPr lang="en-US" sz="2800" spc="-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US" sz="2800" spc="3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800" spc="-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2800" spc="3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2800" spc="-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ncti</a:t>
            </a:r>
            <a:r>
              <a:rPr lang="en-US" sz="2800" spc="-3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2800" spc="-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  <a:p>
            <a:pPr marL="343262" indent="-342991">
              <a:spcBef>
                <a:spcPts val="653"/>
              </a:spcBef>
              <a:buClr>
                <a:srgbClr val="000000"/>
              </a:buClr>
              <a:buFont typeface="+mj-lt"/>
              <a:buAutoNum type="arabicPeriod"/>
            </a:pPr>
            <a:r>
              <a:rPr sz="2800" spc="-7" dirty="0">
                <a:latin typeface="Calibri" panose="020F0502020204030204" pitchFamily="34" charset="0"/>
                <a:cs typeface="Calibri" panose="020F0502020204030204" pitchFamily="34" charset="0"/>
              </a:rPr>
              <a:t>Localized hyperemia </a:t>
            </a:r>
            <a:endParaRPr lang="en-US" sz="2800" spc="-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3262" indent="-342991">
              <a:spcBef>
                <a:spcPts val="653"/>
              </a:spcBef>
              <a:buClr>
                <a:srgbClr val="000000"/>
              </a:buClr>
              <a:buFont typeface="+mj-lt"/>
              <a:buAutoNum type="arabicPeriod"/>
            </a:pPr>
            <a:r>
              <a:rPr sz="2800" spc="-7" dirty="0">
                <a:latin typeface="Calibri" panose="020F0502020204030204" pitchFamily="34" charset="0"/>
                <a:cs typeface="Calibri" panose="020F0502020204030204" pitchFamily="34" charset="0"/>
              </a:rPr>
              <a:t>Abscess rupture into conjunctival sac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63688" y="3912827"/>
            <a:ext cx="2732437" cy="2057806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80"/>
          </a:p>
        </p:txBody>
      </p:sp>
      <p:sp>
        <p:nvSpPr>
          <p:cNvPr id="2" name="Rectangle 1"/>
          <p:cNvSpPr/>
          <p:nvPr/>
        </p:nvSpPr>
        <p:spPr>
          <a:xfrm>
            <a:off x="2385872" y="262725"/>
            <a:ext cx="3962367" cy="554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147867" algn="ctr"/>
            <a:r>
              <a:rPr lang="en-US" sz="3001" b="1" spc="7" dirty="0" smtClean="0">
                <a:solidFill>
                  <a:srgbClr val="355071"/>
                </a:solidFill>
                <a:cs typeface="Times New Roman"/>
              </a:rPr>
              <a:t>Internal Hordeolum</a:t>
            </a:r>
            <a:endParaRPr lang="en-US" sz="3001" dirty="0">
              <a:cs typeface="Times New Roman"/>
            </a:endParaRPr>
          </a:p>
        </p:txBody>
      </p:sp>
      <p:pic>
        <p:nvPicPr>
          <p:cNvPr id="1026" name="Picture 2" descr="Internal Hordeolum fig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82" y="2030021"/>
            <a:ext cx="2438648" cy="17568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8531" y="162501"/>
            <a:ext cx="2017594" cy="160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9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92585" y="1385886"/>
            <a:ext cx="2912651" cy="42611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>
            <a:noAutofit/>
          </a:bodyPr>
          <a:lstStyle/>
          <a:p>
            <a:pPr marL="17499" algn="ctr"/>
            <a:r>
              <a:rPr sz="3200" dirty="0">
                <a:latin typeface="Times New Roman"/>
                <a:cs typeface="Times New Roman"/>
              </a:rPr>
              <a:t>OLD S</a:t>
            </a:r>
            <a:r>
              <a:rPr sz="3200" spc="-255" dirty="0">
                <a:latin typeface="Times New Roman"/>
                <a:cs typeface="Times New Roman"/>
              </a:rPr>
              <a:t>A</a:t>
            </a:r>
            <a:r>
              <a:rPr sz="3200" dirty="0">
                <a:latin typeface="Times New Roman"/>
                <a:cs typeface="Times New Roman"/>
              </a:rPr>
              <a:t>YING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57200" y="2731813"/>
            <a:ext cx="8183419" cy="17385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rtlCol="0">
            <a:noAutofit/>
          </a:bodyPr>
          <a:lstStyle/>
          <a:p>
            <a:pPr marL="359525" marR="17499" indent="-342900">
              <a:lnSpc>
                <a:spcPct val="115700"/>
              </a:lnSpc>
              <a:buFont typeface="Arial" panose="020B0604020202020204" pitchFamily="34" charset="0"/>
              <a:buChar char="•"/>
              <a:tabLst>
                <a:tab pos="341235" algn="l"/>
              </a:tabLst>
            </a:pPr>
            <a:r>
              <a:rPr sz="2400" spc="-14" dirty="0">
                <a:latin typeface="Times New Roman"/>
                <a:cs typeface="Times New Roman"/>
              </a:rPr>
              <a:t>The</a:t>
            </a:r>
            <a:r>
              <a:rPr sz="2400" spc="-7" dirty="0">
                <a:latin typeface="Times New Roman"/>
                <a:cs typeface="Times New Roman"/>
              </a:rPr>
              <a:t> eyes are the </a:t>
            </a:r>
            <a:r>
              <a:rPr sz="2400" spc="-14" dirty="0">
                <a:latin typeface="Times New Roman"/>
                <a:cs typeface="Times New Roman"/>
              </a:rPr>
              <a:t>window</a:t>
            </a:r>
            <a:r>
              <a:rPr sz="2400" spc="-7" dirty="0">
                <a:latin typeface="Times New Roman"/>
                <a:cs typeface="Times New Roman"/>
              </a:rPr>
              <a:t> of the </a:t>
            </a:r>
            <a:r>
              <a:rPr sz="2400" spc="-14" dirty="0">
                <a:latin typeface="Times New Roman"/>
                <a:cs typeface="Times New Roman"/>
              </a:rPr>
              <a:t>mind</a:t>
            </a:r>
            <a:r>
              <a:rPr sz="2400" spc="-7" dirty="0">
                <a:latin typeface="Times New Roman"/>
                <a:cs typeface="Times New Roman"/>
              </a:rPr>
              <a:t> </a:t>
            </a:r>
            <a:endParaRPr lang="en-US" sz="2400" spc="-7" dirty="0" smtClean="0">
              <a:latin typeface="Times New Roman"/>
              <a:cs typeface="Times New Roman"/>
            </a:endParaRPr>
          </a:p>
          <a:p>
            <a:pPr marL="16625" marR="17499">
              <a:lnSpc>
                <a:spcPct val="115700"/>
              </a:lnSpc>
              <a:tabLst>
                <a:tab pos="341235" algn="l"/>
              </a:tabLst>
            </a:pPr>
            <a:endParaRPr lang="en-US" sz="2400" spc="-14" dirty="0">
              <a:latin typeface="Times New Roman"/>
              <a:cs typeface="Times New Roman"/>
            </a:endParaRPr>
          </a:p>
          <a:p>
            <a:pPr marL="359525" marR="17499" indent="-342900">
              <a:lnSpc>
                <a:spcPct val="115700"/>
              </a:lnSpc>
              <a:buFont typeface="Arial" panose="020B0604020202020204" pitchFamily="34" charset="0"/>
              <a:buChar char="•"/>
              <a:tabLst>
                <a:tab pos="341235" algn="l"/>
              </a:tabLst>
            </a:pPr>
            <a:r>
              <a:rPr sz="2400" spc="-14" dirty="0" smtClean="0">
                <a:latin typeface="Times New Roman"/>
                <a:cs typeface="Times New Roman"/>
              </a:rPr>
              <a:t>The</a:t>
            </a:r>
            <a:r>
              <a:rPr sz="2400" spc="-7" dirty="0" smtClean="0">
                <a:latin typeface="Times New Roman"/>
                <a:cs typeface="Times New Roman"/>
              </a:rPr>
              <a:t> </a:t>
            </a:r>
            <a:r>
              <a:rPr sz="2400" spc="-7" dirty="0">
                <a:latin typeface="Times New Roman"/>
                <a:cs typeface="Times New Roman"/>
              </a:rPr>
              <a:t>face is a picture of the </a:t>
            </a:r>
            <a:r>
              <a:rPr sz="2400" spc="-14" dirty="0">
                <a:latin typeface="Times New Roman"/>
                <a:cs typeface="Times New Roman"/>
              </a:rPr>
              <a:t>mind</a:t>
            </a:r>
            <a:r>
              <a:rPr sz="2400" spc="-7" dirty="0">
                <a:latin typeface="Times New Roman"/>
                <a:cs typeface="Times New Roman"/>
              </a:rPr>
              <a:t> as the eyes are its interprete</a:t>
            </a:r>
            <a:r>
              <a:rPr sz="2400" spc="-97" dirty="0">
                <a:latin typeface="Times New Roman"/>
                <a:cs typeface="Times New Roman"/>
              </a:rPr>
              <a:t>r</a:t>
            </a:r>
            <a:r>
              <a:rPr sz="2400" spc="-7" dirty="0">
                <a:latin typeface="Times New Roman"/>
                <a:cs typeface="Times New Roman"/>
              </a:rPr>
              <a:t>.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97070" y="156360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0800">
            <a:solidFill>
              <a:srgbClr val="87EA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480"/>
          </a:p>
        </p:txBody>
      </p:sp>
    </p:spTree>
    <p:extLst>
      <p:ext uri="{BB962C8B-B14F-4D97-AF65-F5344CB8AC3E}">
        <p14:creationId xmlns:p14="http://schemas.microsoft.com/office/powerpoint/2010/main" val="418283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34796" y="2233150"/>
            <a:ext cx="6902439" cy="1710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rtlCol="0">
            <a:noAutofit/>
          </a:bodyPr>
          <a:lstStyle/>
          <a:p>
            <a:pPr marL="548786" indent="-324611">
              <a:lnSpc>
                <a:spcPct val="200000"/>
              </a:lnSpc>
              <a:buFont typeface="Times New Roman"/>
              <a:buChar char="•"/>
              <a:tabLst>
                <a:tab pos="341235" algn="l"/>
              </a:tabLst>
            </a:pPr>
            <a:r>
              <a:rPr sz="2400" spc="-152" dirty="0">
                <a:latin typeface="Times New Roman"/>
                <a:cs typeface="Times New Roman"/>
              </a:rPr>
              <a:t>P</a:t>
            </a:r>
            <a:r>
              <a:rPr sz="2400" spc="-14" dirty="0">
                <a:latin typeface="Times New Roman"/>
                <a:cs typeface="Times New Roman"/>
              </a:rPr>
              <a:t>ALPEBRAL</a:t>
            </a:r>
            <a:r>
              <a:rPr sz="2400" spc="-62" dirty="0">
                <a:latin typeface="Times New Roman"/>
                <a:cs typeface="Times New Roman"/>
              </a:rPr>
              <a:t> </a:t>
            </a:r>
            <a:r>
              <a:rPr lang="en-US" sz="2400" spc="-62" dirty="0" smtClean="0">
                <a:latin typeface="Times New Roman"/>
                <a:cs typeface="Times New Roman"/>
              </a:rPr>
              <a:t>(EYE LID) </a:t>
            </a:r>
            <a:r>
              <a:rPr sz="2400" spc="-14" dirty="0" smtClean="0">
                <a:latin typeface="Times New Roman"/>
                <a:cs typeface="Times New Roman"/>
              </a:rPr>
              <a:t>CELLULITIS</a:t>
            </a:r>
            <a:endParaRPr lang="en-US" sz="2400" spc="-14" dirty="0">
              <a:latin typeface="Times New Roman"/>
              <a:cs typeface="Times New Roman"/>
            </a:endParaRPr>
          </a:p>
          <a:p>
            <a:pPr marL="548786" indent="-324611">
              <a:lnSpc>
                <a:spcPct val="200000"/>
              </a:lnSpc>
              <a:buFont typeface="Times New Roman"/>
              <a:buChar char="•"/>
              <a:tabLst>
                <a:tab pos="341235" algn="l"/>
              </a:tabLst>
            </a:pPr>
            <a:r>
              <a:rPr lang="en-US" sz="2400" spc="-14" dirty="0">
                <a:latin typeface="Times New Roman"/>
                <a:cs typeface="Times New Roman"/>
              </a:rPr>
              <a:t>THROMBOSIS</a:t>
            </a:r>
            <a:r>
              <a:rPr lang="en-US" sz="2400" spc="-7" dirty="0">
                <a:latin typeface="Times New Roman"/>
                <a:cs typeface="Times New Roman"/>
              </a:rPr>
              <a:t> </a:t>
            </a:r>
            <a:r>
              <a:rPr lang="en-US" sz="2400" spc="-14" dirty="0">
                <a:latin typeface="Times New Roman"/>
                <a:cs typeface="Times New Roman"/>
              </a:rPr>
              <a:t>OF</a:t>
            </a:r>
            <a:r>
              <a:rPr lang="en-US" sz="2400" spc="-7" dirty="0">
                <a:latin typeface="Times New Roman"/>
                <a:cs typeface="Times New Roman"/>
              </a:rPr>
              <a:t> </a:t>
            </a:r>
            <a:r>
              <a:rPr lang="en-US" sz="2400" spc="-14" dirty="0">
                <a:latin typeface="Times New Roman"/>
                <a:cs typeface="Times New Roman"/>
              </a:rPr>
              <a:t>THE</a:t>
            </a:r>
            <a:r>
              <a:rPr lang="en-US" sz="2400" spc="-7" dirty="0">
                <a:latin typeface="Times New Roman"/>
                <a:cs typeface="Times New Roman"/>
              </a:rPr>
              <a:t> </a:t>
            </a:r>
            <a:r>
              <a:rPr lang="en-US" sz="2400" spc="-14" dirty="0">
                <a:latin typeface="Times New Roman"/>
                <a:cs typeface="Times New Roman"/>
              </a:rPr>
              <a:t>C</a:t>
            </a:r>
            <a:r>
              <a:rPr lang="en-US" sz="2400" spc="-214" dirty="0">
                <a:latin typeface="Times New Roman"/>
                <a:cs typeface="Times New Roman"/>
              </a:rPr>
              <a:t>A</a:t>
            </a:r>
            <a:r>
              <a:rPr lang="en-US" sz="2400" spc="-14" dirty="0">
                <a:latin typeface="Times New Roman"/>
                <a:cs typeface="Times New Roman"/>
              </a:rPr>
              <a:t>VERNOUS</a:t>
            </a:r>
            <a:r>
              <a:rPr lang="en-US" sz="2400" spc="-7" dirty="0">
                <a:latin typeface="Times New Roman"/>
                <a:cs typeface="Times New Roman"/>
              </a:rPr>
              <a:t> </a:t>
            </a:r>
            <a:r>
              <a:rPr lang="en-US" sz="2400" spc="-14" dirty="0">
                <a:latin typeface="Times New Roman"/>
                <a:cs typeface="Times New Roman"/>
              </a:rPr>
              <a:t>SINUS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28218" y="232850"/>
            <a:ext cx="3117429" cy="692644"/>
          </a:xfrm>
          <a:prstGeom prst="rect">
            <a:avLst/>
          </a:prstGeom>
          <a:noFill/>
        </p:spPr>
        <p:txBody>
          <a:bodyPr wrap="none" lIns="68598" tIns="34299" rIns="68598" bIns="34299">
            <a:spAutoFit/>
          </a:bodyPr>
          <a:lstStyle/>
          <a:p>
            <a:pPr algn="ctr"/>
            <a:r>
              <a:rPr lang="en-US" sz="405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Complications</a:t>
            </a:r>
          </a:p>
        </p:txBody>
      </p:sp>
    </p:spTree>
    <p:extLst>
      <p:ext uri="{BB962C8B-B14F-4D97-AF65-F5344CB8AC3E}">
        <p14:creationId xmlns:p14="http://schemas.microsoft.com/office/powerpoint/2010/main" val="376777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3490" y="213392"/>
            <a:ext cx="6571343" cy="1049235"/>
          </a:xfrm>
          <a:prstGeom prst="rect">
            <a:avLst/>
          </a:prstGeom>
        </p:spPr>
        <p:txBody>
          <a:bodyPr vert="horz" wrap="square" lIns="0" tIns="284667" rIns="0" bIns="0" rtlCol="0" anchor="ctr">
            <a:noAutofit/>
          </a:bodyPr>
          <a:lstStyle/>
          <a:p>
            <a:pPr marL="2408769">
              <a:lnSpc>
                <a:spcPct val="100000"/>
              </a:lnSpc>
            </a:pPr>
            <a:r>
              <a:rPr sz="2687" spc="-97" dirty="0">
                <a:latin typeface="Times New Roman"/>
                <a:cs typeface="Times New Roman"/>
              </a:rPr>
              <a:t>T</a:t>
            </a:r>
            <a:r>
              <a:rPr sz="2687" dirty="0">
                <a:latin typeface="Times New Roman"/>
                <a:cs typeface="Times New Roman"/>
              </a:rPr>
              <a:t>r</a:t>
            </a:r>
            <a:r>
              <a:rPr sz="2687" spc="-7" dirty="0">
                <a:latin typeface="Times New Roman"/>
                <a:cs typeface="Times New Roman"/>
              </a:rPr>
              <a:t>e</a:t>
            </a:r>
            <a:r>
              <a:rPr sz="2687" dirty="0">
                <a:latin typeface="Times New Roman"/>
                <a:cs typeface="Times New Roman"/>
              </a:rPr>
              <a:t>atment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5710" y="1981217"/>
            <a:ext cx="8174181" cy="331121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rtlCol="0">
            <a:noAutofit/>
          </a:bodyPr>
          <a:lstStyle/>
          <a:p>
            <a:pPr marL="17499"/>
            <a:r>
              <a:rPr sz="2400" spc="-221" dirty="0">
                <a:solidFill>
                  <a:srgbClr val="3550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sz="2400" dirty="0">
                <a:solidFill>
                  <a:srgbClr val="3550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 </a:t>
            </a:r>
            <a:r>
              <a:rPr lang="en-US" sz="2400" dirty="0" smtClean="0">
                <a:solidFill>
                  <a:srgbClr val="3550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2400" dirty="0" smtClean="0">
                <a:solidFill>
                  <a:srgbClr val="3550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ompr</a:t>
            </a:r>
            <a:r>
              <a:rPr sz="2400" spc="-7" dirty="0" smtClean="0">
                <a:solidFill>
                  <a:srgbClr val="3550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400" dirty="0" smtClean="0">
                <a:solidFill>
                  <a:srgbClr val="3550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sses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40"/>
              </a:lnSpc>
              <a:spcBef>
                <a:spcPts val="38"/>
              </a:spcBef>
            </a:pP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88229"/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Aim:  </a:t>
            </a:r>
            <a:r>
              <a:rPr sz="2400" spc="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to promote blood </a:t>
            </a:r>
            <a:r>
              <a:rPr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circulation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Helpful 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to remission of inflammation</a:t>
            </a:r>
          </a:p>
          <a:p>
            <a:pPr marL="17499">
              <a:spcBef>
                <a:spcPts val="413"/>
              </a:spcBef>
            </a:pPr>
            <a:r>
              <a:rPr sz="2400" dirty="0">
                <a:solidFill>
                  <a:srgbClr val="3550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Anti-inf</a:t>
            </a:r>
            <a:r>
              <a:rPr sz="2400" spc="-7" dirty="0">
                <a:solidFill>
                  <a:srgbClr val="3550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400" dirty="0">
                <a:solidFill>
                  <a:srgbClr val="3550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ctive </a:t>
            </a:r>
            <a:r>
              <a:rPr lang="en-US" sz="2400" dirty="0" smtClean="0">
                <a:solidFill>
                  <a:srgbClr val="3550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sz="2400" dirty="0" smtClean="0">
                <a:solidFill>
                  <a:srgbClr val="3550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rugs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2482">
              <a:spcBef>
                <a:spcPts val="379"/>
              </a:spcBef>
            </a:pP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400" spc="-7" dirty="0">
                <a:latin typeface="Calibri" panose="020F0502020204030204" pitchFamily="34" charset="0"/>
                <a:cs typeface="Calibri" panose="020F0502020204030204" pitchFamily="34" charset="0"/>
              </a:rPr>
              <a:t>opical </a:t>
            </a:r>
            <a:r>
              <a:rPr lang="en-US" sz="2400" spc="-7" dirty="0" smtClean="0">
                <a:latin typeface="Calibri" panose="020F0502020204030204" pitchFamily="34" charset="0"/>
                <a:cs typeface="Calibri" panose="020F0502020204030204" pitchFamily="34" charset="0"/>
              </a:rPr>
              <a:t>Drops/Ointment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2482">
              <a:spcBef>
                <a:spcPts val="379"/>
              </a:spcBef>
            </a:pPr>
            <a:r>
              <a:rPr sz="2400" spc="-7" dirty="0" smtClean="0">
                <a:latin typeface="Calibri" panose="020F0502020204030204" pitchFamily="34" charset="0"/>
                <a:cs typeface="Calibri" panose="020F0502020204030204" pitchFamily="34" charset="0"/>
              </a:rPr>
              <a:t>Systemic </a:t>
            </a:r>
            <a:r>
              <a:rPr lang="en-US" sz="2400" spc="-7" dirty="0">
                <a:latin typeface="Calibri" panose="020F0502020204030204" pitchFamily="34" charset="0"/>
                <a:cs typeface="Calibri" panose="020F0502020204030204" pitchFamily="34" charset="0"/>
              </a:rPr>
              <a:t>Antibiotics </a:t>
            </a:r>
            <a:r>
              <a:rPr lang="en-US" sz="2400" spc="-14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sz="2400" spc="-14" dirty="0">
                <a:latin typeface="Calibri" panose="020F0502020204030204" pitchFamily="34" charset="0"/>
                <a:cs typeface="Calibri" panose="020F0502020204030204" pitchFamily="34" charset="0"/>
              </a:rPr>
              <a:t>When</a:t>
            </a:r>
            <a:r>
              <a:rPr sz="2400" spc="-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7" dirty="0" smtClean="0">
                <a:latin typeface="Calibri" panose="020F0502020204030204" pitchFamily="34" charset="0"/>
                <a:cs typeface="Calibri" panose="020F0502020204030204" pitchFamily="34" charset="0"/>
              </a:rPr>
              <a:t>cellulitis</a:t>
            </a:r>
            <a:r>
              <a:rPr lang="en-US" sz="2400" spc="-7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7" dirty="0" smtClean="0">
                <a:latin typeface="Calibri" panose="020F0502020204030204" pitchFamily="34" charset="0"/>
                <a:cs typeface="Calibri" panose="020F0502020204030204" pitchFamily="34" charset="0"/>
              </a:rPr>
              <a:t>develops</a:t>
            </a:r>
            <a:r>
              <a:rPr lang="en-US" sz="2400" spc="-7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04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197085" y="523851"/>
            <a:ext cx="4443499" cy="66551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7499" algn="ctr"/>
            <a:r>
              <a:rPr sz="2800" spc="7" dirty="0">
                <a:solidFill>
                  <a:srgbClr val="355071"/>
                </a:solidFill>
                <a:latin typeface="Times New Roman"/>
                <a:cs typeface="Times New Roman"/>
              </a:rPr>
              <a:t>Drainage the purulent material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01832" y="4173628"/>
            <a:ext cx="5457950" cy="74054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2749" marR="17499" indent="-6125">
              <a:lnSpc>
                <a:spcPct val="106700"/>
              </a:lnSpc>
            </a:pPr>
            <a:r>
              <a:rPr lang="en-US" sz="2000" spc="-7" dirty="0" smtClean="0">
                <a:latin typeface="Calibri" panose="020F0502020204030204" pitchFamily="34" charset="0"/>
                <a:cs typeface="Calibri" panose="020F0502020204030204" pitchFamily="34" charset="0"/>
              </a:rPr>
              <a:t>Internal </a:t>
            </a:r>
            <a:r>
              <a:rPr sz="2000" spc="-7" dirty="0">
                <a:latin typeface="Calibri" panose="020F0502020204030204" pitchFamily="34" charset="0"/>
                <a:cs typeface="Calibri" panose="020F0502020204030204" pitchFamily="34" charset="0"/>
              </a:rPr>
              <a:t>avoid cutting across the</a:t>
            </a:r>
            <a:r>
              <a:rPr lang="en-US" sz="2000" spc="-7" dirty="0">
                <a:latin typeface="Calibri" panose="020F0502020204030204" pitchFamily="34" charset="0"/>
                <a:cs typeface="Calibri" panose="020F0502020204030204" pitchFamily="34" charset="0"/>
              </a:rPr>
              <a:t> glands</a:t>
            </a:r>
          </a:p>
          <a:p>
            <a:pPr marL="22749" marR="17499" indent="-6125">
              <a:lnSpc>
                <a:spcPct val="106700"/>
              </a:lnSpc>
            </a:pPr>
            <a:r>
              <a:rPr lang="en-US" sz="2000" spc="-7" dirty="0">
                <a:latin typeface="Calibri" panose="020F0502020204030204" pitchFamily="34" charset="0"/>
                <a:cs typeface="Calibri" panose="020F0502020204030204" pitchFamily="34" charset="0"/>
              </a:rPr>
              <a:t>External--to </a:t>
            </a:r>
            <a:r>
              <a:rPr lang="en-US" sz="2000" spc="-14" dirty="0">
                <a:latin typeface="Calibri" panose="020F0502020204030204" pitchFamily="34" charset="0"/>
                <a:cs typeface="Calibri" panose="020F0502020204030204" pitchFamily="34" charset="0"/>
              </a:rPr>
              <a:t>minimize</a:t>
            </a:r>
            <a:r>
              <a:rPr lang="en-US" sz="2000" spc="-7" dirty="0">
                <a:latin typeface="Calibri" panose="020F0502020204030204" pitchFamily="34" charset="0"/>
                <a:cs typeface="Calibri" panose="020F0502020204030204" pitchFamily="34" charset="0"/>
              </a:rPr>
              <a:t> scar </a:t>
            </a:r>
            <a:r>
              <a:rPr lang="en-US" sz="2000" spc="-7" dirty="0" smtClean="0">
                <a:latin typeface="Calibri" panose="020F0502020204030204" pitchFamily="34" charset="0"/>
                <a:cs typeface="Calibri" panose="020F0502020204030204" pitchFamily="34" charset="0"/>
              </a:rPr>
              <a:t>formation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15460" y="4332633"/>
            <a:ext cx="2183932" cy="25811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7499"/>
            <a:endParaRPr sz="1584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342867" y="2048309"/>
            <a:ext cx="2481741" cy="18040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80"/>
          </a:p>
        </p:txBody>
      </p:sp>
      <p:sp>
        <p:nvSpPr>
          <p:cNvPr id="2" name="Rectangle 1"/>
          <p:cNvSpPr/>
          <p:nvPr/>
        </p:nvSpPr>
        <p:spPr>
          <a:xfrm>
            <a:off x="578630" y="2295677"/>
            <a:ext cx="8864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624">
              <a:tabLst>
                <a:tab pos="435731" algn="l"/>
              </a:tabLst>
            </a:pPr>
            <a:r>
              <a:rPr lang="en-US" sz="2000" spc="-14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When: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94744" y="2295677"/>
            <a:ext cx="3112775" cy="42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749" marR="17499" indent="-6125">
              <a:lnSpc>
                <a:spcPct val="106700"/>
              </a:lnSpc>
            </a:pPr>
            <a:r>
              <a:rPr lang="en-US" sz="2000" spc="-7" dirty="0">
                <a:latin typeface="Calibri" panose="020F0502020204030204" pitchFamily="34" charset="0"/>
                <a:cs typeface="Calibri" panose="020F0502020204030204" pitchFamily="34" charset="0"/>
              </a:rPr>
              <a:t>after the abscess formation </a:t>
            </a:r>
          </a:p>
        </p:txBody>
      </p:sp>
      <p:sp>
        <p:nvSpPr>
          <p:cNvPr id="8" name="Rectangle 7"/>
          <p:cNvSpPr/>
          <p:nvPr/>
        </p:nvSpPr>
        <p:spPr>
          <a:xfrm>
            <a:off x="644706" y="2828100"/>
            <a:ext cx="7397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624">
              <a:spcBef>
                <a:spcPts val="124"/>
              </a:spcBef>
              <a:tabLst>
                <a:tab pos="435731" algn="l"/>
              </a:tabLst>
            </a:pPr>
            <a:r>
              <a:rPr lang="en-US" sz="2000" spc="-14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How: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94744" y="2808736"/>
            <a:ext cx="2872581" cy="42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749" marR="17499" indent="-6125">
              <a:lnSpc>
                <a:spcPct val="106700"/>
              </a:lnSpc>
            </a:pPr>
            <a:r>
              <a:rPr lang="en-US" sz="2000" spc="-7" dirty="0">
                <a:latin typeface="Calibri" panose="020F0502020204030204" pitchFamily="34" charset="0"/>
                <a:cs typeface="Calibri" panose="020F0502020204030204" pitchFamily="34" charset="0"/>
              </a:rPr>
              <a:t>incision  drainage the </a:t>
            </a:r>
            <a:r>
              <a:rPr lang="en-US" sz="2000" spc="-14" dirty="0">
                <a:latin typeface="Calibri" panose="020F0502020204030204" pitchFamily="34" charset="0"/>
                <a:cs typeface="Calibri" panose="020F0502020204030204" pitchFamily="34" charset="0"/>
              </a:rPr>
              <a:t>pus</a:t>
            </a:r>
            <a:r>
              <a:rPr lang="en-US" sz="2000" spc="-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3410" y="3360523"/>
            <a:ext cx="8974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624">
              <a:spcBef>
                <a:spcPts val="124"/>
              </a:spcBef>
              <a:tabLst>
                <a:tab pos="435731" algn="l"/>
              </a:tabLst>
            </a:pPr>
            <a:r>
              <a:rPr lang="en-US" sz="2000" spc="-14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79317" y="3318039"/>
            <a:ext cx="5094137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49" marR="17499" indent="-6125">
              <a:lnSpc>
                <a:spcPct val="106700"/>
              </a:lnSpc>
            </a:pPr>
            <a:r>
              <a:rPr lang="en-US" sz="2000" spc="-7" dirty="0">
                <a:latin typeface="Calibri" panose="020F0502020204030204" pitchFamily="34" charset="0"/>
                <a:cs typeface="Calibri" panose="020F0502020204030204" pitchFamily="34" charset="0"/>
              </a:rPr>
              <a:t>internal --vertical to the </a:t>
            </a:r>
            <a:r>
              <a:rPr lang="en-US" sz="2000" spc="-14" dirty="0">
                <a:latin typeface="Calibri" panose="020F0502020204030204" pitchFamily="34" charset="0"/>
                <a:cs typeface="Calibri" panose="020F0502020204030204" pitchFamily="34" charset="0"/>
              </a:rPr>
              <a:t>Lid Margin </a:t>
            </a:r>
            <a:r>
              <a:rPr lang="en-US" sz="2000" spc="-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2749" marR="17499" indent="-6125">
              <a:lnSpc>
                <a:spcPct val="106700"/>
              </a:lnSpc>
            </a:pPr>
            <a:r>
              <a:rPr lang="en-US" sz="2000" spc="-7" dirty="0">
                <a:latin typeface="Calibri" panose="020F0502020204030204" pitchFamily="34" charset="0"/>
                <a:cs typeface="Calibri" panose="020F0502020204030204" pitchFamily="34" charset="0"/>
              </a:rPr>
              <a:t>External </a:t>
            </a:r>
            <a:r>
              <a:rPr lang="en-US" sz="2000" spc="-14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sz="2000" spc="-7" dirty="0">
                <a:latin typeface="Calibri" panose="020F0502020204030204" pitchFamily="34" charset="0"/>
                <a:cs typeface="Calibri" panose="020F0502020204030204" pitchFamily="34" charset="0"/>
              </a:rPr>
              <a:t> parallel to the </a:t>
            </a:r>
            <a:r>
              <a:rPr lang="en-US" sz="2000" spc="-14" dirty="0">
                <a:latin typeface="Calibri" panose="020F0502020204030204" pitchFamily="34" charset="0"/>
                <a:cs typeface="Calibri" panose="020F0502020204030204" pitchFamily="34" charset="0"/>
              </a:rPr>
              <a:t>Lid Margin</a:t>
            </a:r>
            <a:r>
              <a:rPr lang="en-US" sz="2000" spc="-7" dirty="0">
                <a:latin typeface="Calibri" panose="020F0502020204030204" pitchFamily="34" charset="0"/>
                <a:cs typeface="Calibri" panose="020F0502020204030204" pitchFamily="34" charset="0"/>
              </a:rPr>
              <a:t> internal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1970" y="4147967"/>
            <a:ext cx="6689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624">
              <a:spcBef>
                <a:spcPts val="124"/>
              </a:spcBef>
              <a:tabLst>
                <a:tab pos="435731" algn="l"/>
              </a:tabLst>
            </a:pPr>
            <a:r>
              <a:rPr lang="en-US" sz="2000" spc="-14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</a:t>
            </a:r>
            <a:endParaRPr lang="en-US" sz="2000" spc="-14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661" y="4069014"/>
            <a:ext cx="2181075" cy="173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1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8" grpId="0"/>
      <p:bldP spid="10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91422" y="2689474"/>
            <a:ext cx="1093716" cy="214630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7499"/>
            <a:r>
              <a:rPr sz="1171" spc="14" dirty="0">
                <a:solidFill>
                  <a:srgbClr val="97C5E3"/>
                </a:solidFill>
                <a:latin typeface="Times New Roman"/>
                <a:cs typeface="Times New Roman"/>
              </a:rPr>
              <a:t>●</a:t>
            </a:r>
            <a:r>
              <a:rPr sz="2067" b="1" spc="7" dirty="0">
                <a:latin typeface="Times New Roman"/>
                <a:cs typeface="Times New Roman"/>
              </a:rPr>
              <a:t>Gland</a:t>
            </a:r>
            <a:endParaRPr sz="2067">
              <a:latin typeface="Times New Roman"/>
              <a:cs typeface="Times New Roman"/>
            </a:endParaRPr>
          </a:p>
          <a:p>
            <a:pPr marL="17499">
              <a:spcBef>
                <a:spcPts val="372"/>
              </a:spcBef>
            </a:pPr>
            <a:r>
              <a:rPr sz="1171" spc="14" dirty="0">
                <a:solidFill>
                  <a:srgbClr val="97C5E3"/>
                </a:solidFill>
                <a:latin typeface="Times New Roman"/>
                <a:cs typeface="Times New Roman"/>
              </a:rPr>
              <a:t>●</a:t>
            </a:r>
            <a:r>
              <a:rPr sz="2067" b="1" spc="7" dirty="0">
                <a:latin typeface="Times New Roman"/>
                <a:cs typeface="Times New Roman"/>
              </a:rPr>
              <a:t>Redness</a:t>
            </a:r>
            <a:endParaRPr sz="2067">
              <a:latin typeface="Times New Roman"/>
              <a:cs typeface="Times New Roman"/>
            </a:endParaRPr>
          </a:p>
          <a:p>
            <a:pPr marL="17499">
              <a:spcBef>
                <a:spcPts val="372"/>
              </a:spcBef>
            </a:pPr>
            <a:r>
              <a:rPr sz="1171" spc="14" dirty="0">
                <a:solidFill>
                  <a:srgbClr val="97C5E3"/>
                </a:solidFill>
                <a:latin typeface="Times New Roman"/>
                <a:cs typeface="Times New Roman"/>
              </a:rPr>
              <a:t>●</a:t>
            </a:r>
            <a:r>
              <a:rPr sz="2067" b="1" spc="7" dirty="0">
                <a:latin typeface="Times New Roman"/>
                <a:cs typeface="Times New Roman"/>
              </a:rPr>
              <a:t>Swelling</a:t>
            </a:r>
            <a:endParaRPr sz="2067">
              <a:latin typeface="Times New Roman"/>
              <a:cs typeface="Times New Roman"/>
            </a:endParaRPr>
          </a:p>
          <a:p>
            <a:pPr marL="17499">
              <a:spcBef>
                <a:spcPts val="372"/>
              </a:spcBef>
            </a:pPr>
            <a:r>
              <a:rPr sz="1171" spc="14" dirty="0">
                <a:solidFill>
                  <a:srgbClr val="97C5E3"/>
                </a:solidFill>
                <a:latin typeface="Times New Roman"/>
                <a:cs typeface="Times New Roman"/>
              </a:rPr>
              <a:t>●</a:t>
            </a:r>
            <a:r>
              <a:rPr sz="2067" b="1" spc="7" dirty="0">
                <a:latin typeface="Times New Roman"/>
                <a:cs typeface="Times New Roman"/>
              </a:rPr>
              <a:t>Pain</a:t>
            </a:r>
            <a:endParaRPr sz="2067">
              <a:latin typeface="Times New Roman"/>
              <a:cs typeface="Times New Roman"/>
            </a:endParaRPr>
          </a:p>
          <a:p>
            <a:pPr marL="17499">
              <a:spcBef>
                <a:spcPts val="372"/>
              </a:spcBef>
            </a:pPr>
            <a:r>
              <a:rPr sz="1171" spc="14" dirty="0">
                <a:solidFill>
                  <a:srgbClr val="97C5E3"/>
                </a:solidFill>
                <a:latin typeface="Times New Roman"/>
                <a:cs typeface="Times New Roman"/>
              </a:rPr>
              <a:t>●</a:t>
            </a:r>
            <a:r>
              <a:rPr sz="2067" b="1" spc="7" dirty="0">
                <a:latin typeface="Times New Roman"/>
                <a:cs typeface="Times New Roman"/>
              </a:rPr>
              <a:t>Point to</a:t>
            </a:r>
            <a:endParaRPr sz="2067">
              <a:latin typeface="Times New Roman"/>
              <a:cs typeface="Times New Roman"/>
            </a:endParaRPr>
          </a:p>
          <a:p>
            <a:pPr marL="17499">
              <a:spcBef>
                <a:spcPts val="372"/>
              </a:spcBef>
            </a:pPr>
            <a:r>
              <a:rPr sz="1171" spc="14" dirty="0">
                <a:solidFill>
                  <a:srgbClr val="97C5E3"/>
                </a:solidFill>
                <a:latin typeface="Times New Roman"/>
                <a:cs typeface="Times New Roman"/>
              </a:rPr>
              <a:t>●</a:t>
            </a:r>
            <a:r>
              <a:rPr sz="2067" b="1" spc="7" dirty="0">
                <a:latin typeface="Times New Roman"/>
                <a:cs typeface="Times New Roman"/>
              </a:rPr>
              <a:t>incision</a:t>
            </a:r>
            <a:endParaRPr sz="2067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80019" y="2240699"/>
            <a:ext cx="1837443" cy="2556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542476" marR="17499" indent="-524977">
              <a:lnSpc>
                <a:spcPct val="115199"/>
              </a:lnSpc>
              <a:buClr>
                <a:srgbClr val="4BCAAD"/>
              </a:buClr>
              <a:buSzPct val="80000"/>
              <a:buFont typeface="Times New Roman"/>
              <a:buChar char="●"/>
              <a:tabLst>
                <a:tab pos="563475" algn="l"/>
              </a:tabLst>
            </a:pPr>
            <a:r>
              <a:rPr sz="2067" b="1" spc="7" dirty="0">
                <a:latin typeface="Times New Roman"/>
                <a:cs typeface="Times New Roman"/>
              </a:rPr>
              <a:t>Internal~ meibomian</a:t>
            </a:r>
            <a:endParaRPr sz="2067" dirty="0">
              <a:latin typeface="Times New Roman"/>
              <a:cs typeface="Times New Roman"/>
            </a:endParaRPr>
          </a:p>
          <a:p>
            <a:pPr marL="475104">
              <a:spcBef>
                <a:spcPts val="372"/>
              </a:spcBef>
            </a:pPr>
            <a:r>
              <a:rPr sz="2067" b="1" spc="7" dirty="0">
                <a:latin typeface="Times New Roman"/>
                <a:cs typeface="Times New Roman"/>
              </a:rPr>
              <a:t>+</a:t>
            </a:r>
            <a:endParaRPr sz="2067" dirty="0">
              <a:latin typeface="Times New Roman"/>
              <a:cs typeface="Times New Roman"/>
            </a:endParaRPr>
          </a:p>
          <a:p>
            <a:pPr marL="475104">
              <a:spcBef>
                <a:spcPts val="372"/>
              </a:spcBef>
            </a:pPr>
            <a:r>
              <a:rPr sz="2067" b="1" spc="7" dirty="0">
                <a:latin typeface="Times New Roman"/>
                <a:cs typeface="Times New Roman"/>
              </a:rPr>
              <a:t>+</a:t>
            </a:r>
            <a:endParaRPr sz="2067" dirty="0">
              <a:latin typeface="Times New Roman"/>
              <a:cs typeface="Times New Roman"/>
            </a:endParaRPr>
          </a:p>
          <a:p>
            <a:pPr marL="475104">
              <a:spcBef>
                <a:spcPts val="372"/>
              </a:spcBef>
            </a:pPr>
            <a:r>
              <a:rPr sz="2067" b="1" spc="7" dirty="0">
                <a:latin typeface="Times New Roman"/>
                <a:cs typeface="Times New Roman"/>
              </a:rPr>
              <a:t>++</a:t>
            </a:r>
            <a:endParaRPr sz="2067" dirty="0">
              <a:latin typeface="Times New Roman"/>
              <a:cs typeface="Times New Roman"/>
            </a:endParaRPr>
          </a:p>
          <a:p>
            <a:pPr marL="475104" marR="24499">
              <a:lnSpc>
                <a:spcPct val="115199"/>
              </a:lnSpc>
            </a:pPr>
            <a:r>
              <a:rPr sz="2067" b="1" spc="7" dirty="0">
                <a:latin typeface="Times New Roman"/>
                <a:cs typeface="Times New Roman"/>
              </a:rPr>
              <a:t>conjunctiva vertical</a:t>
            </a:r>
            <a:endParaRPr sz="2067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29025" y="2183428"/>
            <a:ext cx="2059686" cy="2556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475104" marR="17499" indent="-458480">
              <a:lnSpc>
                <a:spcPct val="115199"/>
              </a:lnSpc>
              <a:buClr>
                <a:srgbClr val="4BCAAD"/>
              </a:buClr>
              <a:buSzPct val="80000"/>
              <a:buFont typeface="Times New Roman"/>
              <a:buChar char="●"/>
              <a:tabLst>
                <a:tab pos="563475" algn="l"/>
              </a:tabLst>
            </a:pPr>
            <a:r>
              <a:rPr sz="2067" b="1" spc="7" dirty="0">
                <a:latin typeface="Times New Roman"/>
                <a:cs typeface="Times New Roman"/>
              </a:rPr>
              <a:t>External ~ Zeis’s </a:t>
            </a:r>
            <a:r>
              <a:rPr sz="2067" b="1" dirty="0">
                <a:latin typeface="Times New Roman"/>
                <a:cs typeface="Times New Roman"/>
              </a:rPr>
              <a:t>,</a:t>
            </a:r>
            <a:r>
              <a:rPr sz="2067" b="1" spc="7" dirty="0">
                <a:latin typeface="Times New Roman"/>
                <a:cs typeface="Times New Roman"/>
              </a:rPr>
              <a:t> moll’s</a:t>
            </a:r>
            <a:endParaRPr sz="2067" dirty="0">
              <a:latin typeface="Times New Roman"/>
              <a:cs typeface="Times New Roman"/>
            </a:endParaRPr>
          </a:p>
          <a:p>
            <a:pPr marL="475104">
              <a:spcBef>
                <a:spcPts val="372"/>
              </a:spcBef>
            </a:pPr>
            <a:r>
              <a:rPr sz="2067" b="1" spc="7" dirty="0">
                <a:latin typeface="Times New Roman"/>
                <a:cs typeface="Times New Roman"/>
              </a:rPr>
              <a:t>+</a:t>
            </a:r>
            <a:endParaRPr sz="2067" dirty="0">
              <a:latin typeface="Times New Roman"/>
              <a:cs typeface="Times New Roman"/>
            </a:endParaRPr>
          </a:p>
          <a:p>
            <a:pPr marL="475104">
              <a:spcBef>
                <a:spcPts val="372"/>
              </a:spcBef>
            </a:pPr>
            <a:r>
              <a:rPr sz="2067" b="1" spc="7" dirty="0">
                <a:latin typeface="Times New Roman"/>
                <a:cs typeface="Times New Roman"/>
              </a:rPr>
              <a:t>++</a:t>
            </a:r>
            <a:endParaRPr sz="2067" dirty="0">
              <a:latin typeface="Times New Roman"/>
              <a:cs typeface="Times New Roman"/>
            </a:endParaRPr>
          </a:p>
          <a:p>
            <a:pPr marL="475104">
              <a:spcBef>
                <a:spcPts val="372"/>
              </a:spcBef>
            </a:pPr>
            <a:r>
              <a:rPr sz="2067" b="1" spc="7" dirty="0">
                <a:latin typeface="Times New Roman"/>
                <a:cs typeface="Times New Roman"/>
              </a:rPr>
              <a:t>+</a:t>
            </a:r>
            <a:endParaRPr sz="2067" dirty="0">
              <a:latin typeface="Times New Roman"/>
              <a:cs typeface="Times New Roman"/>
            </a:endParaRPr>
          </a:p>
          <a:p>
            <a:pPr marL="475104" marR="410357">
              <a:lnSpc>
                <a:spcPct val="115199"/>
              </a:lnSpc>
            </a:pPr>
            <a:r>
              <a:rPr sz="2067" b="1" spc="7" dirty="0">
                <a:latin typeface="Times New Roman"/>
                <a:cs typeface="Times New Roman"/>
              </a:rPr>
              <a:t>skin horizontal</a:t>
            </a:r>
            <a:endParaRPr sz="2067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42108" y="1022878"/>
            <a:ext cx="1865112" cy="11273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80"/>
          </a:p>
        </p:txBody>
      </p:sp>
      <p:sp>
        <p:nvSpPr>
          <p:cNvPr id="8" name="object 8"/>
          <p:cNvSpPr/>
          <p:nvPr/>
        </p:nvSpPr>
        <p:spPr>
          <a:xfrm>
            <a:off x="5952866" y="1022878"/>
            <a:ext cx="1814630" cy="11377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80"/>
          </a:p>
        </p:txBody>
      </p:sp>
      <p:sp>
        <p:nvSpPr>
          <p:cNvPr id="9" name="object 9"/>
          <p:cNvSpPr/>
          <p:nvPr/>
        </p:nvSpPr>
        <p:spPr>
          <a:xfrm>
            <a:off x="6735570" y="1482039"/>
            <a:ext cx="773157" cy="419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80"/>
          </a:p>
        </p:txBody>
      </p:sp>
      <p:sp>
        <p:nvSpPr>
          <p:cNvPr id="10" name="object 10"/>
          <p:cNvSpPr/>
          <p:nvPr/>
        </p:nvSpPr>
        <p:spPr>
          <a:xfrm>
            <a:off x="1285285" y="1167054"/>
            <a:ext cx="610889" cy="4963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80"/>
          </a:p>
        </p:txBody>
      </p:sp>
      <p:sp>
        <p:nvSpPr>
          <p:cNvPr id="2" name="Rectangle 1"/>
          <p:cNvSpPr/>
          <p:nvPr/>
        </p:nvSpPr>
        <p:spPr>
          <a:xfrm>
            <a:off x="3317802" y="1078627"/>
            <a:ext cx="23244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pc="-21">
                <a:solidFill>
                  <a:srgbClr val="355071"/>
                </a:solidFill>
                <a:latin typeface="Arial"/>
                <a:cs typeface="Arial"/>
              </a:rPr>
              <a:t>Hordeolum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14696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3"/>
          <p:cNvSpPr/>
          <p:nvPr/>
        </p:nvSpPr>
        <p:spPr>
          <a:xfrm>
            <a:off x="4342977" y="3057236"/>
            <a:ext cx="4209896" cy="2563939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3" name="Picture 2"/>
          <p:cNvPicPr/>
          <p:nvPr/>
        </p:nvPicPr>
        <p:blipFill>
          <a:blip r:embed="rId3"/>
          <a:stretch/>
        </p:blipFill>
        <p:spPr>
          <a:xfrm>
            <a:off x="748147" y="3057236"/>
            <a:ext cx="3319222" cy="2541841"/>
          </a:xfrm>
          <a:prstGeom prst="rect">
            <a:avLst/>
          </a:prstGeom>
          <a:ln>
            <a:noFill/>
          </a:ln>
        </p:spPr>
      </p:pic>
      <p:sp>
        <p:nvSpPr>
          <p:cNvPr id="241" name="TextShape 1"/>
          <p:cNvSpPr txBox="1"/>
          <p:nvPr/>
        </p:nvSpPr>
        <p:spPr>
          <a:xfrm>
            <a:off x="748145" y="160613"/>
            <a:ext cx="7804727" cy="68484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301" b="1" spc="-1" dirty="0">
                <a:solidFill>
                  <a:srgbClr val="7030A0"/>
                </a:solidFill>
                <a:latin typeface="Calibri Light"/>
              </a:rPr>
              <a:t>Chalazion(Meibomian</a:t>
            </a:r>
            <a:r>
              <a:rPr lang="en-US" sz="3301" spc="-1" dirty="0">
                <a:solidFill>
                  <a:srgbClr val="7030A0"/>
                </a:solidFill>
                <a:latin typeface="Calibri Light"/>
              </a:rPr>
              <a:t> cyst)</a:t>
            </a:r>
            <a:endParaRPr lang="en-US" sz="3301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2" name="TextShape 2"/>
          <p:cNvSpPr txBox="1"/>
          <p:nvPr/>
        </p:nvSpPr>
        <p:spPr>
          <a:xfrm>
            <a:off x="748146" y="845461"/>
            <a:ext cx="7804727" cy="212864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3261" lvl="1" algn="just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</a:pPr>
            <a:r>
              <a:rPr lang="en-US" sz="2000" spc="-1" dirty="0">
                <a:solidFill>
                  <a:srgbClr val="000000"/>
                </a:solidFill>
                <a:latin typeface="Calibri"/>
              </a:rPr>
              <a:t>is a chronic, sterile, granulomatous inflammatory lesion caused by retained sebaceous secretion leaking from the Meibomian or other sebaceous glands </a:t>
            </a:r>
          </a:p>
          <a:p>
            <a:pPr marL="343262" lvl="1" algn="just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</a:pPr>
            <a:endParaRPr lang="en-US" sz="2000" spc="-1" dirty="0">
              <a:solidFill>
                <a:srgbClr val="000000"/>
              </a:solidFill>
              <a:latin typeface="Calibri"/>
            </a:endParaRPr>
          </a:p>
          <a:p>
            <a:pPr marL="343261" lvl="1" algn="just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</a:pPr>
            <a:r>
              <a:rPr lang="en-US" sz="2000" spc="-1" dirty="0">
                <a:solidFill>
                  <a:srgbClr val="000000"/>
                </a:solidFill>
                <a:latin typeface="Calibri"/>
              </a:rPr>
              <a:t>If chalazion secondarily infected is referred to as = </a:t>
            </a:r>
            <a:r>
              <a:rPr lang="en-US" sz="2000" b="1" spc="-1" dirty="0">
                <a:solidFill>
                  <a:srgbClr val="002060"/>
                </a:solidFill>
                <a:latin typeface="Calibri"/>
              </a:rPr>
              <a:t>INTERNAL HORDEOLUM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ntense pulsed light treatment in meibomian gland dysfunction: A concise  review - ScienceDir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236" y="950335"/>
            <a:ext cx="2310123" cy="171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4"/>
          <p:cNvSpPr txBox="1"/>
          <p:nvPr/>
        </p:nvSpPr>
        <p:spPr>
          <a:xfrm>
            <a:off x="988291" y="255192"/>
            <a:ext cx="1788375" cy="42611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0" tIns="0" rIns="0" bIns="0" rtlCol="0">
            <a:noAutofit/>
          </a:bodyPr>
          <a:lstStyle/>
          <a:p>
            <a:pPr marL="17499"/>
            <a:r>
              <a:rPr sz="2687" dirty="0">
                <a:latin typeface="Times New Roman"/>
                <a:cs typeface="Times New Roman"/>
              </a:rPr>
              <a:t>Etiology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20435" y="991639"/>
            <a:ext cx="6068292" cy="166905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99237" algn="ctr"/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Blockage of excretory  ducts of tarsal glands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299237" algn="ctr"/>
            <a:r>
              <a:rPr sz="2000" b="1" spc="-14" dirty="0"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99" algn="ctr"/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The secretion in tarsal stimulates surrounding tissues</a:t>
            </a:r>
          </a:p>
          <a:p>
            <a:pPr marR="495228"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</a:p>
          <a:p>
            <a:pPr marL="313235" algn="ctr"/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Sterile granulomatous inflammation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988290" y="3293518"/>
            <a:ext cx="6474691" cy="2272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33360" algn="l"/>
              </a:tabLst>
            </a:pPr>
            <a:r>
              <a:rPr lang="en-US" sz="2000" b="1" u="sng" spc="7" dirty="0">
                <a:solidFill>
                  <a:srgbClr val="3550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Chronic</a:t>
            </a:r>
            <a:r>
              <a:rPr 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68598" marR="1804171">
              <a:spcBef>
                <a:spcPts val="69"/>
              </a:spcBef>
            </a:pPr>
            <a:r>
              <a:rPr lang="en-US" sz="2000" spc="-14" dirty="0">
                <a:latin typeface="Calibri" panose="020F0502020204030204" pitchFamily="34" charset="0"/>
                <a:cs typeface="Calibri" panose="020F0502020204030204" pitchFamily="34" charset="0"/>
              </a:rPr>
              <a:t>Develops</a:t>
            </a:r>
            <a:r>
              <a:rPr lang="en-US" sz="2000" spc="-7" dirty="0">
                <a:latin typeface="Calibri" panose="020F0502020204030204" pitchFamily="34" charset="0"/>
                <a:cs typeface="Calibri" panose="020F0502020204030204" pitchFamily="34" charset="0"/>
              </a:rPr>
              <a:t> over </a:t>
            </a:r>
            <a:r>
              <a:rPr lang="en-US" sz="2000" spc="-14" dirty="0">
                <a:latin typeface="Calibri" panose="020F0502020204030204" pitchFamily="34" charset="0"/>
                <a:cs typeface="Calibri" panose="020F0502020204030204" pitchFamily="34" charset="0"/>
              </a:rPr>
              <a:t>weeks</a:t>
            </a:r>
            <a:r>
              <a:rPr lang="en-US" sz="2000" spc="-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-7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68598" marR="1804171">
              <a:spcBef>
                <a:spcPts val="69"/>
              </a:spcBef>
            </a:pPr>
            <a:r>
              <a:rPr lang="en-US" sz="2000" spc="-7" dirty="0" smtClean="0">
                <a:latin typeface="Calibri" panose="020F0502020204030204" pitchFamily="34" charset="0"/>
                <a:cs typeface="Calibri" panose="020F0502020204030204" pitchFamily="34" charset="0"/>
              </a:rPr>
              <a:t>Absence </a:t>
            </a:r>
            <a:r>
              <a:rPr lang="en-US" sz="2000" spc="-7" dirty="0">
                <a:latin typeface="Calibri" panose="020F0502020204030204" pitchFamily="34" charset="0"/>
                <a:cs typeface="Calibri" panose="020F0502020204030204" pitchFamily="34" charset="0"/>
              </a:rPr>
              <a:t>of acute </a:t>
            </a:r>
            <a:r>
              <a:rPr lang="en-US" sz="2000" spc="-7" dirty="0" smtClean="0">
                <a:latin typeface="Calibri" panose="020F0502020204030204" pitchFamily="34" charset="0"/>
                <a:cs typeface="Calibri" panose="020F0502020204030204" pitchFamily="34" charset="0"/>
              </a:rPr>
              <a:t>inflammation signs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624">
              <a:buSzPct val="78571"/>
              <a:tabLst>
                <a:tab pos="389358" algn="l"/>
              </a:tabLst>
            </a:pPr>
            <a:r>
              <a:rPr lang="en-US" sz="2000" b="1" u="sng" spc="7" dirty="0">
                <a:solidFill>
                  <a:srgbClr val="3550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Sterile </a:t>
            </a:r>
            <a:r>
              <a:rPr lang="en-US" sz="2000" b="1" u="sng" dirty="0">
                <a:solidFill>
                  <a:srgbClr val="3550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20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624">
              <a:buSzPct val="78571"/>
              <a:tabLst>
                <a:tab pos="389358" algn="l"/>
              </a:tabLst>
            </a:pPr>
            <a:r>
              <a:rPr lang="en-US" sz="2000" spc="-14" dirty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en-US" sz="2000" spc="-7" dirty="0">
                <a:latin typeface="Calibri" panose="020F0502020204030204" pitchFamily="34" charset="0"/>
                <a:cs typeface="Calibri" panose="020F0502020204030204" pitchFamily="34" charset="0"/>
              </a:rPr>
              <a:t> abscess formation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624">
              <a:tabLst>
                <a:tab pos="333360" algn="l"/>
              </a:tabLst>
            </a:pPr>
            <a:r>
              <a:rPr lang="en-US" sz="2000" b="1" u="sng" spc="7" dirty="0">
                <a:solidFill>
                  <a:srgbClr val="3550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Granulomatous:</a:t>
            </a:r>
            <a:endParaRPr lang="en-US" sz="20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624">
              <a:tabLst>
                <a:tab pos="333360" algn="l"/>
              </a:tabLst>
            </a:pPr>
            <a:r>
              <a:rPr lang="en-US" sz="2000" spc="-7" dirty="0">
                <a:latin typeface="Calibri" panose="020F0502020204030204" pitchFamily="34" charset="0"/>
                <a:cs typeface="Calibri" panose="020F0502020204030204" pitchFamily="34" charset="0"/>
              </a:rPr>
              <a:t>Similar to tubercle but without formation of caseous necrosis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8291" y="2701997"/>
            <a:ext cx="1788375" cy="41562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101" u="sng" dirty="0">
                <a:latin typeface="Times New Roman"/>
                <a:cs typeface="Times New Roman"/>
              </a:rPr>
              <a:t>Char</a:t>
            </a:r>
            <a:r>
              <a:rPr lang="en-US" sz="2101" u="sng" spc="-7" dirty="0">
                <a:latin typeface="Times New Roman"/>
                <a:cs typeface="Times New Roman"/>
              </a:rPr>
              <a:t>a</a:t>
            </a:r>
            <a:r>
              <a:rPr lang="en-US" sz="2101" u="sng" dirty="0">
                <a:latin typeface="Times New Roman"/>
                <a:cs typeface="Times New Roman"/>
              </a:rPr>
              <a:t>cteristics</a:t>
            </a:r>
            <a:endParaRPr lang="en-US" sz="210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236" y="3412891"/>
            <a:ext cx="2198254" cy="1741000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3509819" y="1309571"/>
            <a:ext cx="175491" cy="2853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3542146" y="1946015"/>
            <a:ext cx="175491" cy="272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6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/>
      <p:bldP spid="7" grpId="0" animBg="1"/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05965" y="942371"/>
            <a:ext cx="5911316" cy="4689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7499"/>
            <a:r>
              <a:rPr sz="2963" b="1" spc="7" dirty="0">
                <a:latin typeface="Times New Roman"/>
                <a:cs typeface="Times New Roman"/>
              </a:rPr>
              <a:t>Signs of </a:t>
            </a:r>
            <a:r>
              <a:rPr sz="2963" b="1" dirty="0">
                <a:latin typeface="Times New Roman"/>
                <a:cs typeface="Times New Roman"/>
              </a:rPr>
              <a:t>c</a:t>
            </a:r>
            <a:r>
              <a:rPr sz="2963" b="1" spc="7" dirty="0">
                <a:latin typeface="Times New Roman"/>
                <a:cs typeface="Times New Roman"/>
              </a:rPr>
              <a:t>hala</a:t>
            </a:r>
            <a:r>
              <a:rPr sz="2963" b="1" dirty="0">
                <a:latin typeface="Times New Roman"/>
                <a:cs typeface="Times New Roman"/>
              </a:rPr>
              <a:t>z</a:t>
            </a:r>
            <a:r>
              <a:rPr sz="2963" b="1" spc="7" dirty="0">
                <a:latin typeface="Times New Roman"/>
                <a:cs typeface="Times New Roman"/>
              </a:rPr>
              <a:t>ion (</a:t>
            </a:r>
            <a:r>
              <a:rPr sz="2963" b="1" spc="21" dirty="0">
                <a:latin typeface="Times New Roman"/>
                <a:cs typeface="Times New Roman"/>
              </a:rPr>
              <a:t>M</a:t>
            </a:r>
            <a:r>
              <a:rPr sz="2963" b="1" dirty="0">
                <a:latin typeface="Times New Roman"/>
                <a:cs typeface="Times New Roman"/>
              </a:rPr>
              <a:t>e</a:t>
            </a:r>
            <a:r>
              <a:rPr sz="2963" b="1" spc="14" dirty="0">
                <a:latin typeface="Times New Roman"/>
                <a:cs typeface="Times New Roman"/>
              </a:rPr>
              <a:t>ibomian</a:t>
            </a:r>
            <a:r>
              <a:rPr sz="2963" b="1" spc="7" dirty="0">
                <a:latin typeface="Times New Roman"/>
                <a:cs typeface="Times New Roman"/>
              </a:rPr>
              <a:t> </a:t>
            </a:r>
            <a:r>
              <a:rPr sz="2963" b="1" dirty="0">
                <a:latin typeface="Times New Roman"/>
                <a:cs typeface="Times New Roman"/>
              </a:rPr>
              <a:t>c</a:t>
            </a:r>
            <a:r>
              <a:rPr sz="2963" b="1" spc="7" dirty="0">
                <a:latin typeface="Times New Roman"/>
                <a:cs typeface="Times New Roman"/>
              </a:rPr>
              <a:t>yst)</a:t>
            </a:r>
            <a:endParaRPr sz="2963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35049" y="5003385"/>
            <a:ext cx="2487547" cy="37973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7499" marR="17499">
              <a:lnSpc>
                <a:spcPct val="78500"/>
              </a:lnSpc>
            </a:pPr>
            <a:r>
              <a:rPr sz="1515" b="1" spc="-7" dirty="0">
                <a:latin typeface="Times New Roman"/>
                <a:cs typeface="Times New Roman"/>
              </a:rPr>
              <a:t>Painless, </a:t>
            </a:r>
            <a:r>
              <a:rPr sz="1515" b="1" spc="-35" dirty="0">
                <a:latin typeface="Times New Roman"/>
                <a:cs typeface="Times New Roman"/>
              </a:rPr>
              <a:t>r</a:t>
            </a:r>
            <a:r>
              <a:rPr sz="1515" b="1" spc="-7" dirty="0">
                <a:latin typeface="Times New Roman"/>
                <a:cs typeface="Times New Roman"/>
              </a:rPr>
              <a:t>oundish, </a:t>
            </a:r>
            <a:r>
              <a:rPr sz="1515" b="1" spc="-14" dirty="0">
                <a:latin typeface="Times New Roman"/>
                <a:cs typeface="Times New Roman"/>
              </a:rPr>
              <a:t>firm</a:t>
            </a:r>
            <a:r>
              <a:rPr sz="1515" b="1" spc="-7" dirty="0">
                <a:latin typeface="Times New Roman"/>
                <a:cs typeface="Times New Roman"/>
              </a:rPr>
              <a:t> lesion within tarsal plate</a:t>
            </a:r>
            <a:endParaRPr sz="1515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70408" y="5003385"/>
            <a:ext cx="2791163" cy="37973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7499" marR="17499">
              <a:lnSpc>
                <a:spcPct val="78500"/>
              </a:lnSpc>
            </a:pPr>
            <a:r>
              <a:rPr sz="1515" b="1" spc="-14" dirty="0">
                <a:latin typeface="Times New Roman"/>
                <a:cs typeface="Times New Roman"/>
              </a:rPr>
              <a:t>May</a:t>
            </a:r>
            <a:r>
              <a:rPr sz="1515" b="1" spc="-7" dirty="0">
                <a:latin typeface="Times New Roman"/>
                <a:cs typeface="Times New Roman"/>
              </a:rPr>
              <a:t> </a:t>
            </a:r>
            <a:r>
              <a:rPr sz="1515" b="1" spc="-14" dirty="0">
                <a:latin typeface="Times New Roman"/>
                <a:cs typeface="Times New Roman"/>
              </a:rPr>
              <a:t>ruptu</a:t>
            </a:r>
            <a:r>
              <a:rPr sz="1515" b="1" spc="-35" dirty="0">
                <a:latin typeface="Times New Roman"/>
                <a:cs typeface="Times New Roman"/>
              </a:rPr>
              <a:t>r</a:t>
            </a:r>
            <a:r>
              <a:rPr sz="1515" b="1" spc="-7" dirty="0">
                <a:latin typeface="Times New Roman"/>
                <a:cs typeface="Times New Roman"/>
              </a:rPr>
              <a:t>e th</a:t>
            </a:r>
            <a:r>
              <a:rPr sz="1515" b="1" spc="-35" dirty="0">
                <a:latin typeface="Times New Roman"/>
                <a:cs typeface="Times New Roman"/>
              </a:rPr>
              <a:t>r</a:t>
            </a:r>
            <a:r>
              <a:rPr sz="1515" b="1" spc="-14" dirty="0">
                <a:latin typeface="Times New Roman"/>
                <a:cs typeface="Times New Roman"/>
              </a:rPr>
              <a:t>ough</a:t>
            </a:r>
            <a:r>
              <a:rPr sz="1515" b="1" spc="-7" dirty="0">
                <a:latin typeface="Times New Roman"/>
                <a:cs typeface="Times New Roman"/>
              </a:rPr>
              <a:t> conjunctiva and cause </a:t>
            </a:r>
            <a:r>
              <a:rPr sz="1515" b="1" spc="-14" dirty="0">
                <a:latin typeface="Times New Roman"/>
                <a:cs typeface="Times New Roman"/>
              </a:rPr>
              <a:t>granuloma</a:t>
            </a:r>
            <a:endParaRPr sz="1515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99378" y="1566804"/>
            <a:ext cx="3531708" cy="3579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80"/>
          </a:p>
        </p:txBody>
      </p:sp>
      <p:sp>
        <p:nvSpPr>
          <p:cNvPr id="6" name="object 6"/>
          <p:cNvSpPr/>
          <p:nvPr/>
        </p:nvSpPr>
        <p:spPr>
          <a:xfrm>
            <a:off x="1390281" y="1757719"/>
            <a:ext cx="3149902" cy="32071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80"/>
          </a:p>
        </p:txBody>
      </p:sp>
      <p:sp>
        <p:nvSpPr>
          <p:cNvPr id="7" name="object 7"/>
          <p:cNvSpPr/>
          <p:nvPr/>
        </p:nvSpPr>
        <p:spPr>
          <a:xfrm>
            <a:off x="4358826" y="1595439"/>
            <a:ext cx="3531708" cy="35507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80"/>
          </a:p>
        </p:txBody>
      </p:sp>
      <p:sp>
        <p:nvSpPr>
          <p:cNvPr id="8" name="object 8"/>
          <p:cNvSpPr/>
          <p:nvPr/>
        </p:nvSpPr>
        <p:spPr>
          <a:xfrm>
            <a:off x="4549729" y="1748164"/>
            <a:ext cx="3159447" cy="32071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80"/>
          </a:p>
        </p:txBody>
      </p:sp>
      <p:sp>
        <p:nvSpPr>
          <p:cNvPr id="9" name="object 9"/>
          <p:cNvSpPr/>
          <p:nvPr/>
        </p:nvSpPr>
        <p:spPr>
          <a:xfrm>
            <a:off x="1390280" y="1762477"/>
            <a:ext cx="6328440" cy="0"/>
          </a:xfrm>
          <a:custGeom>
            <a:avLst/>
            <a:gdLst/>
            <a:ahLst/>
            <a:cxnLst/>
            <a:rect l="l" t="t" r="r" b="b"/>
            <a:pathLst>
              <a:path w="4592782">
                <a:moveTo>
                  <a:pt x="0" y="0"/>
                </a:moveTo>
                <a:lnTo>
                  <a:pt x="4592782" y="0"/>
                </a:lnTo>
              </a:path>
            </a:pathLst>
          </a:custGeom>
          <a:ln w="8197">
            <a:solidFill>
              <a:srgbClr val="FFFF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480"/>
          </a:p>
        </p:txBody>
      </p:sp>
      <p:sp>
        <p:nvSpPr>
          <p:cNvPr id="10" name="object 10"/>
          <p:cNvSpPr/>
          <p:nvPr/>
        </p:nvSpPr>
        <p:spPr>
          <a:xfrm>
            <a:off x="1390280" y="5494638"/>
            <a:ext cx="6328440" cy="0"/>
          </a:xfrm>
          <a:custGeom>
            <a:avLst/>
            <a:gdLst/>
            <a:ahLst/>
            <a:cxnLst/>
            <a:rect l="l" t="t" r="r" b="b"/>
            <a:pathLst>
              <a:path w="4592782">
                <a:moveTo>
                  <a:pt x="0" y="0"/>
                </a:moveTo>
                <a:lnTo>
                  <a:pt x="4592782" y="0"/>
                </a:lnTo>
              </a:path>
            </a:pathLst>
          </a:custGeom>
          <a:ln w="8197">
            <a:solidFill>
              <a:srgbClr val="FFFF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480"/>
          </a:p>
        </p:txBody>
      </p:sp>
      <p:sp>
        <p:nvSpPr>
          <p:cNvPr id="11" name="object 11"/>
          <p:cNvSpPr/>
          <p:nvPr/>
        </p:nvSpPr>
        <p:spPr>
          <a:xfrm>
            <a:off x="1395052" y="1757711"/>
            <a:ext cx="0" cy="3741702"/>
          </a:xfrm>
          <a:custGeom>
            <a:avLst/>
            <a:gdLst/>
            <a:ahLst/>
            <a:cxnLst/>
            <a:rect l="l" t="t" r="r" b="b"/>
            <a:pathLst>
              <a:path h="2715491">
                <a:moveTo>
                  <a:pt x="0" y="0"/>
                </a:moveTo>
                <a:lnTo>
                  <a:pt x="0" y="2715491"/>
                </a:lnTo>
              </a:path>
            </a:pathLst>
          </a:custGeom>
          <a:ln w="8197">
            <a:solidFill>
              <a:srgbClr val="FFFF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480"/>
          </a:p>
        </p:txBody>
      </p:sp>
      <p:sp>
        <p:nvSpPr>
          <p:cNvPr id="12" name="object 12"/>
          <p:cNvSpPr/>
          <p:nvPr/>
        </p:nvSpPr>
        <p:spPr>
          <a:xfrm>
            <a:off x="7713947" y="1757711"/>
            <a:ext cx="0" cy="3741702"/>
          </a:xfrm>
          <a:custGeom>
            <a:avLst/>
            <a:gdLst/>
            <a:ahLst/>
            <a:cxnLst/>
            <a:rect l="l" t="t" r="r" b="b"/>
            <a:pathLst>
              <a:path h="2715491">
                <a:moveTo>
                  <a:pt x="0" y="0"/>
                </a:moveTo>
                <a:lnTo>
                  <a:pt x="0" y="2715491"/>
                </a:lnTo>
              </a:path>
            </a:pathLst>
          </a:custGeom>
          <a:ln w="8197">
            <a:solidFill>
              <a:srgbClr val="FFFF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480"/>
          </a:p>
        </p:txBody>
      </p:sp>
      <p:sp>
        <p:nvSpPr>
          <p:cNvPr id="13" name="object 13"/>
          <p:cNvSpPr/>
          <p:nvPr/>
        </p:nvSpPr>
        <p:spPr>
          <a:xfrm>
            <a:off x="4358825" y="1566804"/>
            <a:ext cx="391351" cy="41044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80"/>
          </a:p>
        </p:txBody>
      </p:sp>
      <p:sp>
        <p:nvSpPr>
          <p:cNvPr id="14" name="object 14"/>
          <p:cNvSpPr/>
          <p:nvPr/>
        </p:nvSpPr>
        <p:spPr>
          <a:xfrm>
            <a:off x="1199378" y="4773978"/>
            <a:ext cx="6691154" cy="3913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80"/>
          </a:p>
        </p:txBody>
      </p:sp>
    </p:spTree>
    <p:extLst>
      <p:ext uri="{BB962C8B-B14F-4D97-AF65-F5344CB8AC3E}">
        <p14:creationId xmlns:p14="http://schemas.microsoft.com/office/powerpoint/2010/main" val="326404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6504" rIns="0" bIns="0" rtlCol="0" anchor="ctr">
            <a:noAutofit/>
          </a:bodyPr>
          <a:lstStyle/>
          <a:p>
            <a:pPr marL="1323817">
              <a:lnSpc>
                <a:spcPct val="100000"/>
              </a:lnSpc>
            </a:pPr>
            <a:r>
              <a:rPr sz="2687" dirty="0">
                <a:latin typeface="Times New Roman"/>
                <a:cs typeface="Times New Roman"/>
              </a:rPr>
              <a:t>Symptoms</a:t>
            </a:r>
            <a:endParaRPr sz="2687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38442" y="2368693"/>
            <a:ext cx="3565514" cy="197043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7499"/>
            <a:r>
              <a:rPr sz="1791" dirty="0">
                <a:solidFill>
                  <a:srgbClr val="355071"/>
                </a:solidFill>
                <a:latin typeface="Times New Roman"/>
                <a:cs typeface="Times New Roman"/>
              </a:rPr>
              <a:t>Painless localized swelling</a:t>
            </a:r>
            <a:endParaRPr sz="1791">
              <a:latin typeface="Times New Roman"/>
              <a:cs typeface="Times New Roman"/>
            </a:endParaRPr>
          </a:p>
          <a:p>
            <a:pPr>
              <a:lnSpc>
                <a:spcPts val="1378"/>
              </a:lnSpc>
            </a:pPr>
            <a:endParaRPr sz="1378"/>
          </a:p>
          <a:p>
            <a:pPr>
              <a:lnSpc>
                <a:spcPts val="1378"/>
              </a:lnSpc>
            </a:pPr>
            <a:endParaRPr sz="1378"/>
          </a:p>
          <a:p>
            <a:pPr>
              <a:lnSpc>
                <a:spcPts val="1653"/>
              </a:lnSpc>
              <a:spcBef>
                <a:spcPts val="55"/>
              </a:spcBef>
            </a:pPr>
            <a:endParaRPr sz="1653"/>
          </a:p>
          <a:p>
            <a:pPr marL="17499"/>
            <a:r>
              <a:rPr sz="1791" dirty="0">
                <a:solidFill>
                  <a:srgbClr val="355071"/>
                </a:solidFill>
                <a:latin typeface="Times New Roman"/>
                <a:cs typeface="Times New Roman"/>
              </a:rPr>
              <a:t>Foreign body sensation</a:t>
            </a:r>
            <a:endParaRPr sz="1791">
              <a:latin typeface="Times New Roman"/>
              <a:cs typeface="Times New Roman"/>
            </a:endParaRPr>
          </a:p>
          <a:p>
            <a:pPr>
              <a:lnSpc>
                <a:spcPts val="1378"/>
              </a:lnSpc>
            </a:pPr>
            <a:endParaRPr sz="1378"/>
          </a:p>
          <a:p>
            <a:pPr>
              <a:lnSpc>
                <a:spcPts val="1378"/>
              </a:lnSpc>
            </a:pPr>
            <a:endParaRPr sz="1378"/>
          </a:p>
          <a:p>
            <a:pPr>
              <a:lnSpc>
                <a:spcPts val="1653"/>
              </a:lnSpc>
              <a:spcBef>
                <a:spcPts val="55"/>
              </a:spcBef>
            </a:pPr>
            <a:endParaRPr sz="1653"/>
          </a:p>
          <a:p>
            <a:pPr marL="17499"/>
            <a:r>
              <a:rPr sz="1791" dirty="0">
                <a:solidFill>
                  <a:srgbClr val="355071"/>
                </a:solidFill>
                <a:latin typeface="Times New Roman"/>
                <a:cs typeface="Times New Roman"/>
              </a:rPr>
              <a:t>Usually appeared in juvenile and adult</a:t>
            </a:r>
            <a:endParaRPr sz="1791">
              <a:latin typeface="Times New Roman"/>
              <a:cs typeface="Times New Roman"/>
            </a:endParaRPr>
          </a:p>
        </p:txBody>
      </p:sp>
      <p:pic>
        <p:nvPicPr>
          <p:cNvPr id="3074" name="Picture 2" descr="Guide to Chalazion: Symptoms, Treatment, &amp;amp; More | NVISION Eye Center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4" t="702" r="5381" b="-702"/>
          <a:stretch/>
        </p:blipFill>
        <p:spPr bwMode="auto">
          <a:xfrm>
            <a:off x="5924361" y="2297147"/>
            <a:ext cx="2355887" cy="197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98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4"/>
          <p:cNvSpPr/>
          <p:nvPr/>
        </p:nvSpPr>
        <p:spPr>
          <a:xfrm>
            <a:off x="378691" y="795560"/>
            <a:ext cx="8525164" cy="26583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394575" indent="-342721">
              <a:lnSpc>
                <a:spcPct val="90000"/>
              </a:lnSpc>
              <a:spcBef>
                <a:spcPts val="751"/>
              </a:spcBef>
              <a:spcAft>
                <a:spcPts val="600"/>
              </a:spcAft>
              <a:buClr>
                <a:srgbClr val="000000"/>
              </a:buClr>
              <a:buFont typeface="Arial"/>
              <a:buAutoNum type="arabicPeriod"/>
            </a:pP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Spontaneous </a:t>
            </a:r>
            <a:r>
              <a:rPr lang="en-US" sz="2000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Resolution</a:t>
            </a:r>
          </a:p>
          <a:p>
            <a:pPr marL="394575" indent="-342721">
              <a:lnSpc>
                <a:spcPct val="90000"/>
              </a:lnSpc>
              <a:spcBef>
                <a:spcPts val="751"/>
              </a:spcBef>
              <a:spcAft>
                <a:spcPts val="600"/>
              </a:spcAft>
              <a:buClr>
                <a:srgbClr val="000000"/>
              </a:buClr>
              <a:buFont typeface="Arial"/>
              <a:buAutoNum type="arabicPeriod"/>
            </a:pP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Oral Azithromycin may be required as prophylaxis in patients with recurrent chalazia, particularly if associated with acne </a:t>
            </a:r>
            <a:r>
              <a:rPr lang="en-US" sz="2000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rosacea</a:t>
            </a:r>
            <a:endParaRPr lang="en-US" sz="20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4575" indent="-342721">
              <a:lnSpc>
                <a:spcPct val="90000"/>
              </a:lnSpc>
              <a:spcBef>
                <a:spcPts val="751"/>
              </a:spcBef>
              <a:spcAft>
                <a:spcPts val="600"/>
              </a:spcAft>
              <a:buClr>
                <a:srgbClr val="000000"/>
              </a:buClr>
              <a:buFont typeface="Arial"/>
              <a:buAutoNum type="arabicPeriod"/>
            </a:pP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Intralesional steroid injection if it is near punctum</a:t>
            </a:r>
            <a:endParaRPr lang="en-US" sz="20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4575" indent="-342721">
              <a:lnSpc>
                <a:spcPct val="90000"/>
              </a:lnSpc>
              <a:spcBef>
                <a:spcPts val="751"/>
              </a:spcBef>
              <a:spcAft>
                <a:spcPts val="600"/>
              </a:spcAft>
              <a:buClr>
                <a:srgbClr val="000000"/>
              </a:buClr>
              <a:buFont typeface="Arial"/>
              <a:buAutoNum type="arabicPeriod"/>
            </a:pPr>
            <a:r>
              <a:rPr lang="en-US" sz="2000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Surgery </a:t>
            </a: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:incision and curette [</a:t>
            </a:r>
            <a:r>
              <a:rPr lang="en-US" sz="2000" spc="-186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2000" spc="-7" dirty="0">
                <a:latin typeface="Calibri" panose="020F0502020204030204" pitchFamily="34" charset="0"/>
                <a:cs typeface="Calibri" panose="020F0502020204030204" pitchFamily="34" charset="0"/>
              </a:rPr>
              <a:t>ertical incision into the tarsal gland ]</a:t>
            </a:r>
            <a:endParaRPr lang="en-US" sz="20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80109" y="431207"/>
            <a:ext cx="1892506" cy="600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1" spc="-97" dirty="0">
                <a:latin typeface="Times New Roman"/>
                <a:cs typeface="Times New Roman"/>
              </a:rPr>
              <a:t>T</a:t>
            </a:r>
            <a:r>
              <a:rPr lang="en-US" sz="3301" dirty="0">
                <a:latin typeface="Times New Roman"/>
                <a:cs typeface="Times New Roman"/>
              </a:rPr>
              <a:t>r</a:t>
            </a:r>
            <a:r>
              <a:rPr lang="en-US" sz="3301" spc="-7" dirty="0">
                <a:latin typeface="Times New Roman"/>
                <a:cs typeface="Times New Roman"/>
              </a:rPr>
              <a:t>e</a:t>
            </a:r>
            <a:r>
              <a:rPr lang="en-US" sz="3301" dirty="0">
                <a:latin typeface="Times New Roman"/>
                <a:cs typeface="Times New Roman"/>
              </a:rPr>
              <a:t>atment</a:t>
            </a:r>
            <a:endParaRPr lang="en-US" sz="3301" dirty="0"/>
          </a:p>
        </p:txBody>
      </p:sp>
      <p:sp>
        <p:nvSpPr>
          <p:cNvPr id="9" name="object 3"/>
          <p:cNvSpPr/>
          <p:nvPr/>
        </p:nvSpPr>
        <p:spPr>
          <a:xfrm>
            <a:off x="997527" y="4278919"/>
            <a:ext cx="1795577" cy="1346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80"/>
          </a:p>
        </p:txBody>
      </p:sp>
      <p:sp>
        <p:nvSpPr>
          <p:cNvPr id="10" name="object 6"/>
          <p:cNvSpPr txBox="1"/>
          <p:nvPr/>
        </p:nvSpPr>
        <p:spPr>
          <a:xfrm>
            <a:off x="868423" y="3965014"/>
            <a:ext cx="2363301" cy="24761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7499"/>
            <a:r>
              <a:rPr sz="1515" b="1" spc="-7" dirty="0">
                <a:latin typeface="Times New Roman"/>
                <a:cs typeface="Times New Roman"/>
              </a:rPr>
              <a:t>Injection of local anaesthetic</a:t>
            </a:r>
            <a:endParaRPr sz="1515" dirty="0">
              <a:latin typeface="Times New Roman"/>
              <a:cs typeface="Times New Roman"/>
            </a:endParaRPr>
          </a:p>
        </p:txBody>
      </p:sp>
      <p:sp>
        <p:nvSpPr>
          <p:cNvPr id="11" name="object 8"/>
          <p:cNvSpPr/>
          <p:nvPr/>
        </p:nvSpPr>
        <p:spPr>
          <a:xfrm>
            <a:off x="4170077" y="4278920"/>
            <a:ext cx="1881795" cy="13227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80"/>
          </a:p>
        </p:txBody>
      </p:sp>
      <p:sp>
        <p:nvSpPr>
          <p:cNvPr id="12" name="object 9"/>
          <p:cNvSpPr txBox="1"/>
          <p:nvPr/>
        </p:nvSpPr>
        <p:spPr>
          <a:xfrm>
            <a:off x="4533326" y="3841205"/>
            <a:ext cx="3319027" cy="24761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7499" algn="ctr"/>
            <a:r>
              <a:rPr lang="en-US" sz="1500" b="1" dirty="0">
                <a:latin typeface="Times New Roman"/>
                <a:cs typeface="Times New Roman"/>
              </a:rPr>
              <a:t>Vertical incision </a:t>
            </a:r>
            <a:r>
              <a:rPr sz="1515" b="1" spc="-14" dirty="0">
                <a:latin typeface="Times New Roman"/>
                <a:cs typeface="Times New Roman"/>
              </a:rPr>
              <a:t>&amp;</a:t>
            </a:r>
            <a:r>
              <a:rPr sz="1515" b="1" spc="-7" dirty="0">
                <a:latin typeface="Times New Roman"/>
                <a:cs typeface="Times New Roman"/>
              </a:rPr>
              <a:t> </a:t>
            </a:r>
            <a:r>
              <a:rPr sz="1515" b="1" spc="-14" dirty="0">
                <a:latin typeface="Times New Roman"/>
                <a:cs typeface="Times New Roman"/>
              </a:rPr>
              <a:t>cu</a:t>
            </a:r>
            <a:r>
              <a:rPr sz="1515" b="1" spc="-35" dirty="0">
                <a:latin typeface="Times New Roman"/>
                <a:cs typeface="Times New Roman"/>
              </a:rPr>
              <a:t>r</a:t>
            </a:r>
            <a:r>
              <a:rPr sz="1515" b="1" spc="-7" dirty="0">
                <a:latin typeface="Times New Roman"/>
                <a:cs typeface="Times New Roman"/>
              </a:rPr>
              <a:t>ettage</a:t>
            </a:r>
            <a:endParaRPr sz="1515" b="1" dirty="0">
              <a:latin typeface="Times New Roman"/>
              <a:cs typeface="Times New Roman"/>
            </a:endParaRPr>
          </a:p>
        </p:txBody>
      </p:sp>
      <p:pic>
        <p:nvPicPr>
          <p:cNvPr id="13" name="Picture 2" descr="Chalazion (lid cyst) incision and curett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r="1643"/>
          <a:stretch/>
        </p:blipFill>
        <p:spPr bwMode="auto">
          <a:xfrm>
            <a:off x="6280048" y="4155308"/>
            <a:ext cx="1820240" cy="152124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78197" y="6188350"/>
            <a:ext cx="6496330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16624" algn="ctr">
              <a:buClr>
                <a:srgbClr val="97C5E3"/>
              </a:buClr>
              <a:buSzPct val="57692"/>
              <a:tabLst>
                <a:tab pos="154868" algn="l"/>
              </a:tabLst>
            </a:pP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Recurrent  case in </a:t>
            </a:r>
            <a:r>
              <a:rPr lang="en-US" sz="2800" u="sng" dirty="0">
                <a:solidFill>
                  <a:schemeClr val="bg1"/>
                </a:solidFill>
                <a:latin typeface="Times New Roman"/>
                <a:cs typeface="Times New Roman"/>
              </a:rPr>
              <a:t>old patient 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= need biopsy</a:t>
            </a:r>
          </a:p>
        </p:txBody>
      </p:sp>
    </p:spTree>
    <p:extLst>
      <p:ext uri="{BB962C8B-B14F-4D97-AF65-F5344CB8AC3E}">
        <p14:creationId xmlns:p14="http://schemas.microsoft.com/office/powerpoint/2010/main" val="141445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xploring the world of vision: A little bit of basic ..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37" y="83127"/>
            <a:ext cx="7576781" cy="600459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519949" y="1252038"/>
            <a:ext cx="1063105" cy="262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ounded Rectangle 5"/>
          <p:cNvSpPr/>
          <p:nvPr/>
        </p:nvSpPr>
        <p:spPr>
          <a:xfrm>
            <a:off x="5119851" y="4449230"/>
            <a:ext cx="1400098" cy="2705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ounded Rectangle 6"/>
          <p:cNvSpPr/>
          <p:nvPr/>
        </p:nvSpPr>
        <p:spPr>
          <a:xfrm>
            <a:off x="3461198" y="4328913"/>
            <a:ext cx="816428" cy="235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ounded Rectangle 7"/>
          <p:cNvSpPr/>
          <p:nvPr/>
        </p:nvSpPr>
        <p:spPr>
          <a:xfrm>
            <a:off x="1449020" y="4047589"/>
            <a:ext cx="933961" cy="310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02715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440873" y="2332667"/>
            <a:ext cx="6613236" cy="18278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rtlCol="0">
            <a:noAutofit/>
          </a:bodyPr>
          <a:lstStyle/>
          <a:p>
            <a:pPr marL="341235" indent="-324611">
              <a:buFont typeface="Times New Roman"/>
              <a:buChar char="•"/>
              <a:tabLst>
                <a:tab pos="341235" algn="l"/>
              </a:tabLst>
            </a:pPr>
            <a:r>
              <a:rPr sz="3200" spc="-14" dirty="0">
                <a:latin typeface="Times New Roman"/>
                <a:cs typeface="Times New Roman"/>
              </a:rPr>
              <a:t>What</a:t>
            </a:r>
            <a:r>
              <a:rPr sz="3200" spc="-7" dirty="0">
                <a:latin typeface="Times New Roman"/>
                <a:cs typeface="Times New Roman"/>
              </a:rPr>
              <a:t> is the structure of the eyelid</a:t>
            </a:r>
            <a:r>
              <a:rPr sz="3200" spc="-21" dirty="0">
                <a:latin typeface="Times New Roman"/>
                <a:cs typeface="Times New Roman"/>
              </a:rPr>
              <a:t>?</a:t>
            </a:r>
            <a:endParaRPr sz="3200" dirty="0">
              <a:latin typeface="Times New Roman"/>
              <a:cs typeface="Times New Roman"/>
            </a:endParaRPr>
          </a:p>
          <a:p>
            <a:pPr>
              <a:lnSpc>
                <a:spcPts val="1378"/>
              </a:lnSpc>
              <a:buFont typeface="Times New Roman"/>
              <a:buChar char="•"/>
            </a:pPr>
            <a:endParaRPr sz="3200" dirty="0"/>
          </a:p>
          <a:p>
            <a:pPr>
              <a:lnSpc>
                <a:spcPts val="1378"/>
              </a:lnSpc>
              <a:buFont typeface="Times New Roman"/>
              <a:buChar char="•"/>
            </a:pPr>
            <a:endParaRPr sz="3200" dirty="0"/>
          </a:p>
          <a:p>
            <a:pPr>
              <a:lnSpc>
                <a:spcPts val="1653"/>
              </a:lnSpc>
              <a:spcBef>
                <a:spcPts val="107"/>
              </a:spcBef>
              <a:buFont typeface="Times New Roman"/>
              <a:buChar char="•"/>
            </a:pPr>
            <a:endParaRPr sz="3200" dirty="0"/>
          </a:p>
          <a:p>
            <a:pPr marL="341235" indent="-324611">
              <a:buFont typeface="Times New Roman"/>
              <a:buChar char="•"/>
              <a:tabLst>
                <a:tab pos="341235" algn="l"/>
              </a:tabLst>
            </a:pPr>
            <a:r>
              <a:rPr sz="3200" spc="-14" dirty="0">
                <a:latin typeface="Times New Roman"/>
                <a:cs typeface="Times New Roman"/>
              </a:rPr>
              <a:t>What</a:t>
            </a:r>
            <a:r>
              <a:rPr sz="3200" spc="-7" dirty="0">
                <a:latin typeface="Times New Roman"/>
                <a:cs typeface="Times New Roman"/>
              </a:rPr>
              <a:t> is the function of the eyelid</a:t>
            </a:r>
            <a:r>
              <a:rPr sz="3200" spc="-21" dirty="0">
                <a:latin typeface="Times New Roman"/>
                <a:cs typeface="Times New Roman"/>
              </a:rPr>
              <a:t>?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81789" y="1186375"/>
            <a:ext cx="1835824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spc="7" dirty="0">
                <a:latin typeface="Times New Roman"/>
                <a:cs typeface="Times New Roman"/>
              </a:rPr>
              <a:t>Questions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0098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Shape 1"/>
          <p:cNvSpPr txBox="1"/>
          <p:nvPr/>
        </p:nvSpPr>
        <p:spPr>
          <a:xfrm>
            <a:off x="628454" y="1130431"/>
            <a:ext cx="7886324" cy="99412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9528"/>
            <a:r>
              <a:rPr lang="en-US" sz="3301" b="1" spc="8" dirty="0">
                <a:latin typeface="Times New Roman"/>
                <a:cs typeface="Times New Roman"/>
              </a:rPr>
              <a:t>Anatom</a:t>
            </a:r>
            <a:r>
              <a:rPr lang="en-US" sz="3301" b="1" dirty="0">
                <a:latin typeface="Times New Roman"/>
                <a:cs typeface="Times New Roman"/>
              </a:rPr>
              <a:t>i</a:t>
            </a:r>
            <a:r>
              <a:rPr lang="en-US" sz="3301" b="1" spc="4" dirty="0">
                <a:latin typeface="Times New Roman"/>
                <a:cs typeface="Times New Roman"/>
              </a:rPr>
              <a:t>c </a:t>
            </a:r>
            <a:r>
              <a:rPr lang="en-US" sz="3301" b="1" spc="8" dirty="0">
                <a:latin typeface="Times New Roman"/>
                <a:cs typeface="Times New Roman"/>
              </a:rPr>
              <a:t>d</a:t>
            </a:r>
            <a:r>
              <a:rPr lang="en-US" sz="3301" b="1" dirty="0">
                <a:latin typeface="Times New Roman"/>
                <a:cs typeface="Times New Roman"/>
              </a:rPr>
              <a:t>e</a:t>
            </a:r>
            <a:r>
              <a:rPr lang="en-US" sz="3301" b="1" spc="4" dirty="0">
                <a:latin typeface="Times New Roman"/>
                <a:cs typeface="Times New Roman"/>
              </a:rPr>
              <a:t>fo</a:t>
            </a:r>
            <a:r>
              <a:rPr lang="en-US" sz="3301" b="1" dirty="0">
                <a:latin typeface="Times New Roman"/>
                <a:cs typeface="Times New Roman"/>
              </a:rPr>
              <a:t>r</a:t>
            </a:r>
            <a:r>
              <a:rPr lang="en-US" sz="3301" b="1" spc="4" dirty="0">
                <a:latin typeface="Times New Roman"/>
                <a:cs typeface="Times New Roman"/>
              </a:rPr>
              <a:t>miti</a:t>
            </a:r>
            <a:r>
              <a:rPr lang="en-US" sz="3301" b="1" dirty="0">
                <a:latin typeface="Times New Roman"/>
                <a:cs typeface="Times New Roman"/>
              </a:rPr>
              <a:t>e</a:t>
            </a:r>
            <a:r>
              <a:rPr lang="en-US" sz="3301" b="1" spc="4" dirty="0">
                <a:latin typeface="Times New Roman"/>
                <a:cs typeface="Times New Roman"/>
              </a:rPr>
              <a:t>s</a:t>
            </a:r>
            <a:endParaRPr lang="en-US" sz="3301" dirty="0">
              <a:latin typeface="Times New Roman"/>
              <a:cs typeface="Times New Roman"/>
            </a:endParaRPr>
          </a:p>
        </p:txBody>
      </p:sp>
      <p:sp>
        <p:nvSpPr>
          <p:cNvPr id="206" name="TextShape 2"/>
          <p:cNvSpPr txBox="1"/>
          <p:nvPr/>
        </p:nvSpPr>
        <p:spPr>
          <a:xfrm>
            <a:off x="628454" y="2226107"/>
            <a:ext cx="7886324" cy="326407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85933" indent="-385663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101" spc="-1" dirty="0">
                <a:solidFill>
                  <a:srgbClr val="000000"/>
                </a:solidFill>
                <a:latin typeface="Calibri"/>
              </a:rPr>
              <a:t>Entropion</a:t>
            </a:r>
          </a:p>
          <a:p>
            <a:pPr marL="385933" indent="-385663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101" spc="-69" dirty="0">
                <a:solidFill>
                  <a:srgbClr val="000000"/>
                </a:solidFill>
                <a:latin typeface="Calibri"/>
              </a:rPr>
              <a:t>E</a:t>
            </a:r>
            <a:r>
              <a:rPr lang="en-US" sz="2101" spc="-16" dirty="0">
                <a:solidFill>
                  <a:srgbClr val="000000"/>
                </a:solidFill>
                <a:latin typeface="Calibri"/>
              </a:rPr>
              <a:t>ct</a:t>
            </a:r>
            <a:r>
              <a:rPr lang="en-US" sz="2101" spc="-73" dirty="0">
                <a:solidFill>
                  <a:srgbClr val="000000"/>
                </a:solidFill>
                <a:latin typeface="Calibri"/>
              </a:rPr>
              <a:t>r</a:t>
            </a:r>
            <a:r>
              <a:rPr lang="en-US" sz="2101" spc="-24" dirty="0">
                <a:solidFill>
                  <a:srgbClr val="000000"/>
                </a:solidFill>
                <a:latin typeface="Calibri"/>
              </a:rPr>
              <a:t>opion</a:t>
            </a:r>
            <a:endParaRPr lang="en-US" sz="2101" spc="-1" dirty="0">
              <a:solidFill>
                <a:srgbClr val="000000"/>
              </a:solidFill>
              <a:latin typeface="Calibri"/>
            </a:endParaRPr>
          </a:p>
          <a:p>
            <a:pPr marL="385933" indent="-385663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101" spc="-5" dirty="0">
                <a:solidFill>
                  <a:srgbClr val="000000"/>
                </a:solidFill>
                <a:latin typeface="Calibri"/>
              </a:rPr>
              <a:t>Lagophthalmos</a:t>
            </a:r>
            <a:endParaRPr lang="en-US" sz="2101" spc="-1" dirty="0">
              <a:solidFill>
                <a:srgbClr val="000000"/>
              </a:solidFill>
              <a:latin typeface="Calibri"/>
            </a:endParaRPr>
          </a:p>
          <a:p>
            <a:pPr marL="385933" indent="-385663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101" spc="-9" dirty="0">
                <a:solidFill>
                  <a:srgbClr val="000000"/>
                </a:solidFill>
                <a:latin typeface="Calibri"/>
              </a:rPr>
              <a:t>Ble</a:t>
            </a:r>
            <a:r>
              <a:rPr lang="en-US" sz="2101" spc="-5" dirty="0">
                <a:solidFill>
                  <a:srgbClr val="000000"/>
                </a:solidFill>
                <a:latin typeface="Calibri"/>
              </a:rPr>
              <a:t>pha</a:t>
            </a:r>
            <a:r>
              <a:rPr lang="en-US" sz="2101" spc="-24" dirty="0">
                <a:solidFill>
                  <a:srgbClr val="000000"/>
                </a:solidFill>
                <a:latin typeface="Calibri"/>
              </a:rPr>
              <a:t>r</a:t>
            </a:r>
            <a:r>
              <a:rPr lang="en-US" sz="2101" spc="-5" dirty="0">
                <a:solidFill>
                  <a:srgbClr val="000000"/>
                </a:solidFill>
                <a:latin typeface="Calibri"/>
              </a:rPr>
              <a:t>o</a:t>
            </a:r>
            <a:r>
              <a:rPr lang="en-US" sz="2101" spc="-9" dirty="0">
                <a:solidFill>
                  <a:srgbClr val="000000"/>
                </a:solidFill>
                <a:latin typeface="Calibri"/>
              </a:rPr>
              <a:t>s</a:t>
            </a:r>
            <a:r>
              <a:rPr lang="en-US" sz="2101" spc="-5" dirty="0">
                <a:solidFill>
                  <a:srgbClr val="000000"/>
                </a:solidFill>
                <a:latin typeface="Calibri"/>
              </a:rPr>
              <a:t>pasm</a:t>
            </a:r>
            <a:endParaRPr lang="en-US" sz="2101" spc="-1" dirty="0">
              <a:solidFill>
                <a:srgbClr val="000000"/>
              </a:solidFill>
              <a:latin typeface="Calibri"/>
            </a:endParaRPr>
          </a:p>
          <a:p>
            <a:pPr marL="385933" indent="-385663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101" spc="-5" dirty="0">
                <a:solidFill>
                  <a:srgbClr val="000000"/>
                </a:solidFill>
                <a:latin typeface="Calibri"/>
              </a:rPr>
              <a:t>Ptosis</a:t>
            </a:r>
            <a:endParaRPr lang="en-US" sz="2101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751"/>
              </a:spcBef>
            </a:pPr>
            <a:endParaRPr lang="en-US" sz="2101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45435" y="996050"/>
            <a:ext cx="1944190" cy="42611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7499"/>
            <a:r>
              <a:rPr sz="2687" dirty="0">
                <a:latin typeface="Times New Roman"/>
                <a:cs typeface="Times New Roman"/>
              </a:rPr>
              <a:t>QUESTIONS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35049" y="2643779"/>
            <a:ext cx="5100216" cy="61073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41235" indent="-324611">
              <a:buFont typeface="Times New Roman"/>
              <a:buChar char="•"/>
              <a:tabLst>
                <a:tab pos="341235" algn="l"/>
              </a:tabLst>
            </a:pPr>
            <a:r>
              <a:rPr sz="1515" spc="-14" dirty="0">
                <a:latin typeface="Times New Roman"/>
                <a:cs typeface="Times New Roman"/>
              </a:rPr>
              <a:t>WH</a:t>
            </a:r>
            <a:r>
              <a:rPr sz="1515" spc="-186" dirty="0">
                <a:latin typeface="Times New Roman"/>
                <a:cs typeface="Times New Roman"/>
              </a:rPr>
              <a:t>A</a:t>
            </a:r>
            <a:r>
              <a:rPr sz="1515" spc="-14" dirty="0">
                <a:latin typeface="Times New Roman"/>
                <a:cs typeface="Times New Roman"/>
              </a:rPr>
              <a:t>T’S</a:t>
            </a:r>
            <a:r>
              <a:rPr sz="1515" spc="-7" dirty="0">
                <a:latin typeface="Times New Roman"/>
                <a:cs typeface="Times New Roman"/>
              </a:rPr>
              <a:t> </a:t>
            </a:r>
            <a:r>
              <a:rPr sz="1515" spc="-14" dirty="0">
                <a:latin typeface="Times New Roman"/>
                <a:cs typeface="Times New Roman"/>
              </a:rPr>
              <a:t>THE</a:t>
            </a:r>
            <a:r>
              <a:rPr sz="1515" spc="-7" dirty="0">
                <a:latin typeface="Times New Roman"/>
                <a:cs typeface="Times New Roman"/>
              </a:rPr>
              <a:t> </a:t>
            </a:r>
            <a:r>
              <a:rPr sz="1515" spc="-14" dirty="0">
                <a:latin typeface="Times New Roman"/>
                <a:cs typeface="Times New Roman"/>
              </a:rPr>
              <a:t>NORMAL</a:t>
            </a:r>
            <a:r>
              <a:rPr sz="1515" spc="-62" dirty="0">
                <a:latin typeface="Times New Roman"/>
                <a:cs typeface="Times New Roman"/>
              </a:rPr>
              <a:t> </a:t>
            </a:r>
            <a:r>
              <a:rPr sz="1515" spc="-14" dirty="0">
                <a:latin typeface="Times New Roman"/>
                <a:cs typeface="Times New Roman"/>
              </a:rPr>
              <a:t>POSITION</a:t>
            </a:r>
            <a:r>
              <a:rPr sz="1515" spc="-7" dirty="0">
                <a:latin typeface="Times New Roman"/>
                <a:cs typeface="Times New Roman"/>
              </a:rPr>
              <a:t> </a:t>
            </a:r>
            <a:r>
              <a:rPr sz="1515" spc="-14" dirty="0">
                <a:latin typeface="Times New Roman"/>
                <a:cs typeface="Times New Roman"/>
              </a:rPr>
              <a:t>OF</a:t>
            </a:r>
            <a:r>
              <a:rPr sz="1515" spc="-7" dirty="0">
                <a:latin typeface="Times New Roman"/>
                <a:cs typeface="Times New Roman"/>
              </a:rPr>
              <a:t> </a:t>
            </a:r>
            <a:r>
              <a:rPr sz="1515" spc="-14" dirty="0">
                <a:latin typeface="Times New Roman"/>
                <a:cs typeface="Times New Roman"/>
              </a:rPr>
              <a:t>THE</a:t>
            </a:r>
            <a:r>
              <a:rPr sz="1515" spc="-7" dirty="0">
                <a:latin typeface="Times New Roman"/>
                <a:cs typeface="Times New Roman"/>
              </a:rPr>
              <a:t> </a:t>
            </a:r>
            <a:r>
              <a:rPr sz="1515" spc="-14" dirty="0">
                <a:latin typeface="Times New Roman"/>
                <a:cs typeface="Times New Roman"/>
              </a:rPr>
              <a:t>EYELIDS?</a:t>
            </a:r>
            <a:endParaRPr sz="1515" dirty="0">
              <a:latin typeface="Times New Roman"/>
              <a:cs typeface="Times New Roman"/>
            </a:endParaRPr>
          </a:p>
          <a:p>
            <a:pPr>
              <a:lnSpc>
                <a:spcPts val="1034"/>
              </a:lnSpc>
              <a:spcBef>
                <a:spcPts val="3"/>
              </a:spcBef>
              <a:buFont typeface="Times New Roman"/>
              <a:buChar char="•"/>
            </a:pPr>
            <a:endParaRPr sz="1034" dirty="0"/>
          </a:p>
          <a:p>
            <a:pPr marL="341235" indent="-324611">
              <a:buFont typeface="Times New Roman"/>
              <a:buChar char="•"/>
              <a:tabLst>
                <a:tab pos="341235" algn="l"/>
              </a:tabLst>
            </a:pPr>
            <a:r>
              <a:rPr sz="1515" spc="-14" dirty="0">
                <a:latin typeface="Times New Roman"/>
                <a:cs typeface="Times New Roman"/>
              </a:rPr>
              <a:t>HOW</a:t>
            </a:r>
            <a:r>
              <a:rPr sz="1515" spc="-35" dirty="0">
                <a:latin typeface="Times New Roman"/>
                <a:cs typeface="Times New Roman"/>
              </a:rPr>
              <a:t> </a:t>
            </a:r>
            <a:r>
              <a:rPr sz="1515" spc="-41" dirty="0">
                <a:latin typeface="Times New Roman"/>
                <a:cs typeface="Times New Roman"/>
              </a:rPr>
              <a:t>T</a:t>
            </a:r>
            <a:r>
              <a:rPr sz="1515" spc="-14" dirty="0">
                <a:latin typeface="Times New Roman"/>
                <a:cs typeface="Times New Roman"/>
              </a:rPr>
              <a:t>O</a:t>
            </a:r>
            <a:r>
              <a:rPr sz="1515" spc="-7" dirty="0">
                <a:latin typeface="Times New Roman"/>
                <a:cs typeface="Times New Roman"/>
              </a:rPr>
              <a:t> </a:t>
            </a:r>
            <a:r>
              <a:rPr sz="1515" spc="-14" dirty="0">
                <a:latin typeface="Times New Roman"/>
                <a:cs typeface="Times New Roman"/>
              </a:rPr>
              <a:t>KEEP</a:t>
            </a:r>
            <a:r>
              <a:rPr sz="1515" spc="-62" dirty="0">
                <a:latin typeface="Times New Roman"/>
                <a:cs typeface="Times New Roman"/>
              </a:rPr>
              <a:t> </a:t>
            </a:r>
            <a:r>
              <a:rPr sz="1515" spc="-14" dirty="0">
                <a:latin typeface="Times New Roman"/>
                <a:cs typeface="Times New Roman"/>
              </a:rPr>
              <a:t>THE</a:t>
            </a:r>
            <a:r>
              <a:rPr sz="1515" spc="-7" dirty="0">
                <a:latin typeface="Times New Roman"/>
                <a:cs typeface="Times New Roman"/>
              </a:rPr>
              <a:t> </a:t>
            </a:r>
            <a:r>
              <a:rPr sz="1515" spc="-14" dirty="0">
                <a:latin typeface="Times New Roman"/>
                <a:cs typeface="Times New Roman"/>
              </a:rPr>
              <a:t>NORMAL</a:t>
            </a:r>
            <a:r>
              <a:rPr sz="1515" spc="-62" dirty="0">
                <a:latin typeface="Times New Roman"/>
                <a:cs typeface="Times New Roman"/>
              </a:rPr>
              <a:t> </a:t>
            </a:r>
            <a:r>
              <a:rPr sz="1515" spc="-14" dirty="0">
                <a:latin typeface="Times New Roman"/>
                <a:cs typeface="Times New Roman"/>
              </a:rPr>
              <a:t>POSITION</a:t>
            </a:r>
            <a:r>
              <a:rPr sz="1515" spc="-7" dirty="0">
                <a:latin typeface="Times New Roman"/>
                <a:cs typeface="Times New Roman"/>
              </a:rPr>
              <a:t> </a:t>
            </a:r>
            <a:r>
              <a:rPr sz="1515" spc="-14" dirty="0">
                <a:latin typeface="Times New Roman"/>
                <a:cs typeface="Times New Roman"/>
              </a:rPr>
              <a:t>OF</a:t>
            </a:r>
            <a:r>
              <a:rPr sz="1515" spc="-7" dirty="0">
                <a:latin typeface="Times New Roman"/>
                <a:cs typeface="Times New Roman"/>
              </a:rPr>
              <a:t> </a:t>
            </a:r>
            <a:r>
              <a:rPr sz="1515" spc="-14" dirty="0">
                <a:latin typeface="Times New Roman"/>
                <a:cs typeface="Times New Roman"/>
              </a:rPr>
              <a:t>THE</a:t>
            </a:r>
            <a:r>
              <a:rPr sz="1515" spc="-7" dirty="0">
                <a:latin typeface="Times New Roman"/>
                <a:cs typeface="Times New Roman"/>
              </a:rPr>
              <a:t> </a:t>
            </a:r>
            <a:r>
              <a:rPr sz="1515" spc="-14" dirty="0">
                <a:latin typeface="Times New Roman"/>
                <a:cs typeface="Times New Roman"/>
              </a:rPr>
              <a:t>LIDS?</a:t>
            </a:r>
            <a:endParaRPr sz="1515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5746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202035" y="1334834"/>
            <a:ext cx="4165746" cy="3841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7499"/>
            <a:r>
              <a:rPr sz="2411" spc="-21" dirty="0">
                <a:latin typeface="Times New Roman"/>
                <a:cs typeface="Times New Roman"/>
              </a:rPr>
              <a:t>How</a:t>
            </a:r>
            <a:r>
              <a:rPr sz="2411" spc="-7" dirty="0">
                <a:latin typeface="Times New Roman"/>
                <a:cs typeface="Times New Roman"/>
              </a:rPr>
              <a:t> </a:t>
            </a:r>
            <a:r>
              <a:rPr sz="2411" spc="-14" dirty="0">
                <a:latin typeface="Times New Roman"/>
                <a:cs typeface="Times New Roman"/>
              </a:rPr>
              <a:t>to</a:t>
            </a:r>
            <a:r>
              <a:rPr sz="2411" spc="-7" dirty="0">
                <a:latin typeface="Times New Roman"/>
                <a:cs typeface="Times New Roman"/>
              </a:rPr>
              <a:t> </a:t>
            </a:r>
            <a:r>
              <a:rPr sz="2411" spc="-14" dirty="0">
                <a:latin typeface="Times New Roman"/>
                <a:cs typeface="Times New Roman"/>
              </a:rPr>
              <a:t>keep</a:t>
            </a:r>
            <a:r>
              <a:rPr sz="2411" spc="-7" dirty="0">
                <a:latin typeface="Times New Roman"/>
                <a:cs typeface="Times New Roman"/>
              </a:rPr>
              <a:t> </a:t>
            </a:r>
            <a:r>
              <a:rPr sz="2411" spc="-14" dirty="0">
                <a:latin typeface="Times New Roman"/>
                <a:cs typeface="Times New Roman"/>
              </a:rPr>
              <a:t>the</a:t>
            </a:r>
            <a:r>
              <a:rPr sz="2411" spc="-7" dirty="0">
                <a:latin typeface="Times New Roman"/>
                <a:cs typeface="Times New Roman"/>
              </a:rPr>
              <a:t> </a:t>
            </a:r>
            <a:r>
              <a:rPr sz="2411" spc="-14" dirty="0">
                <a:latin typeface="Times New Roman"/>
                <a:cs typeface="Times New Roman"/>
              </a:rPr>
              <a:t>corr</a:t>
            </a:r>
            <a:r>
              <a:rPr sz="2411" spc="-21" dirty="0">
                <a:latin typeface="Times New Roman"/>
                <a:cs typeface="Times New Roman"/>
              </a:rPr>
              <a:t>e</a:t>
            </a:r>
            <a:r>
              <a:rPr sz="2411" spc="-14" dirty="0">
                <a:latin typeface="Times New Roman"/>
                <a:cs typeface="Times New Roman"/>
              </a:rPr>
              <a:t>ct</a:t>
            </a:r>
            <a:r>
              <a:rPr sz="2411" spc="-7" dirty="0">
                <a:latin typeface="Times New Roman"/>
                <a:cs typeface="Times New Roman"/>
              </a:rPr>
              <a:t> </a:t>
            </a:r>
            <a:r>
              <a:rPr sz="2411" spc="-14" dirty="0">
                <a:latin typeface="Times New Roman"/>
                <a:cs typeface="Times New Roman"/>
              </a:rPr>
              <a:t>position?</a:t>
            </a:r>
            <a:endParaRPr sz="2411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28969" y="2338190"/>
            <a:ext cx="3444488" cy="286048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9358" indent="-372734">
              <a:buSzPct val="91666"/>
              <a:buFont typeface="Times New Roman"/>
              <a:buChar char="•"/>
              <a:tabLst>
                <a:tab pos="389358" algn="l"/>
              </a:tabLst>
            </a:pPr>
            <a:r>
              <a:rPr sz="1653" dirty="0">
                <a:latin typeface="Times New Roman"/>
                <a:cs typeface="Times New Roman"/>
              </a:rPr>
              <a:t>Mus</a:t>
            </a:r>
            <a:r>
              <a:rPr sz="1653" spc="-7" dirty="0">
                <a:latin typeface="Times New Roman"/>
                <a:cs typeface="Times New Roman"/>
              </a:rPr>
              <a:t>cle</a:t>
            </a:r>
            <a:endParaRPr sz="1653" dirty="0">
              <a:latin typeface="Times New Roman"/>
              <a:cs typeface="Times New Roman"/>
            </a:endParaRPr>
          </a:p>
          <a:p>
            <a:pPr>
              <a:lnSpc>
                <a:spcPts val="1791"/>
              </a:lnSpc>
              <a:spcBef>
                <a:spcPts val="135"/>
              </a:spcBef>
            </a:pPr>
            <a:endParaRPr sz="1791" dirty="0"/>
          </a:p>
          <a:p>
            <a:pPr marL="523227" marR="17499">
              <a:lnSpc>
                <a:spcPct val="107400"/>
              </a:lnSpc>
              <a:tabLst>
                <a:tab pos="2452518" algn="l"/>
              </a:tabLst>
            </a:pPr>
            <a:r>
              <a:rPr sz="1515" spc="-7" dirty="0">
                <a:latin typeface="Times New Roman"/>
                <a:cs typeface="Times New Roman"/>
              </a:rPr>
              <a:t>Orbicularis oculi </a:t>
            </a:r>
            <a:r>
              <a:rPr sz="1515" spc="-14" dirty="0">
                <a:latin typeface="Times New Roman"/>
                <a:cs typeface="Times New Roman"/>
              </a:rPr>
              <a:t>muscle</a:t>
            </a:r>
            <a:r>
              <a:rPr sz="1515" spc="-7" dirty="0">
                <a:latin typeface="Times New Roman"/>
                <a:cs typeface="Times New Roman"/>
              </a:rPr>
              <a:t> --close Levator	--open</a:t>
            </a:r>
            <a:endParaRPr sz="1515" dirty="0">
              <a:latin typeface="Times New Roman"/>
              <a:cs typeface="Times New Roman"/>
            </a:endParaRPr>
          </a:p>
          <a:p>
            <a:pPr marL="523227">
              <a:spcBef>
                <a:spcPts val="131"/>
              </a:spcBef>
              <a:tabLst>
                <a:tab pos="2420144" algn="l"/>
              </a:tabLst>
            </a:pPr>
            <a:r>
              <a:rPr sz="1515" spc="-14" dirty="0">
                <a:latin typeface="Times New Roman"/>
                <a:cs typeface="Times New Roman"/>
              </a:rPr>
              <a:t>Lower</a:t>
            </a:r>
            <a:r>
              <a:rPr sz="1515" spc="-7" dirty="0">
                <a:latin typeface="Times New Roman"/>
                <a:cs typeface="Times New Roman"/>
              </a:rPr>
              <a:t> eyelid retractor	--open</a:t>
            </a:r>
            <a:endParaRPr sz="1515" dirty="0">
              <a:latin typeface="Times New Roman"/>
              <a:cs typeface="Times New Roman"/>
            </a:endParaRPr>
          </a:p>
          <a:p>
            <a:pPr>
              <a:lnSpc>
                <a:spcPts val="689"/>
              </a:lnSpc>
              <a:spcBef>
                <a:spcPts val="35"/>
              </a:spcBef>
            </a:pPr>
            <a:endParaRPr sz="689" dirty="0"/>
          </a:p>
          <a:p>
            <a:pPr>
              <a:lnSpc>
                <a:spcPts val="1378"/>
              </a:lnSpc>
            </a:pPr>
            <a:endParaRPr sz="1378" dirty="0"/>
          </a:p>
          <a:p>
            <a:pPr marL="443605" indent="-426982">
              <a:buFont typeface="Times New Roman"/>
              <a:buChar char="•"/>
              <a:tabLst>
                <a:tab pos="443605" algn="l"/>
              </a:tabLst>
            </a:pPr>
            <a:r>
              <a:rPr sz="1653" dirty="0">
                <a:latin typeface="Times New Roman"/>
                <a:cs typeface="Times New Roman"/>
              </a:rPr>
              <a:t>N</a:t>
            </a:r>
            <a:r>
              <a:rPr sz="1653" spc="-7" dirty="0">
                <a:latin typeface="Times New Roman"/>
                <a:cs typeface="Times New Roman"/>
              </a:rPr>
              <a:t>erve</a:t>
            </a:r>
            <a:endParaRPr sz="1653" dirty="0">
              <a:latin typeface="Times New Roman"/>
              <a:cs typeface="Times New Roman"/>
            </a:endParaRPr>
          </a:p>
          <a:p>
            <a:pPr>
              <a:lnSpc>
                <a:spcPts val="1791"/>
              </a:lnSpc>
              <a:spcBef>
                <a:spcPts val="135"/>
              </a:spcBef>
            </a:pPr>
            <a:endParaRPr sz="1791" dirty="0"/>
          </a:p>
          <a:p>
            <a:pPr marL="523227" marR="1109451">
              <a:lnSpc>
                <a:spcPct val="107400"/>
              </a:lnSpc>
            </a:pPr>
            <a:r>
              <a:rPr sz="1515" spc="-7" dirty="0">
                <a:latin typeface="Times New Roman"/>
                <a:cs typeface="Times New Roman"/>
              </a:rPr>
              <a:t>Facial nerve oculomotor nerve</a:t>
            </a:r>
            <a:endParaRPr sz="1515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269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569849" y="931120"/>
            <a:ext cx="4518007" cy="61116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1" b="1" spc="-1" dirty="0">
                <a:solidFill>
                  <a:srgbClr val="7030A0"/>
                </a:solidFill>
                <a:latin typeface="Calibri Light"/>
              </a:rPr>
              <a:t>Entropion</a:t>
            </a:r>
            <a:endParaRPr lang="en-US" sz="3301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8" name="TextShape 2"/>
          <p:cNvSpPr txBox="1"/>
          <p:nvPr/>
        </p:nvSpPr>
        <p:spPr>
          <a:xfrm>
            <a:off x="406456" y="1589821"/>
            <a:ext cx="7829069" cy="4172857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751"/>
              </a:spcBef>
            </a:pPr>
            <a:r>
              <a:rPr lang="en-US" sz="2101" dirty="0">
                <a:solidFill>
                  <a:srgbClr val="355071"/>
                </a:solidFill>
                <a:latin typeface="Times New Roman"/>
                <a:cs typeface="Times New Roman"/>
              </a:rPr>
              <a:t>The lid ma</a:t>
            </a:r>
            <a:r>
              <a:rPr lang="en-US" sz="2101" spc="-19" dirty="0">
                <a:solidFill>
                  <a:srgbClr val="355071"/>
                </a:solidFill>
                <a:latin typeface="Times New Roman"/>
                <a:cs typeface="Times New Roman"/>
              </a:rPr>
              <a:t>r</a:t>
            </a:r>
            <a:r>
              <a:rPr lang="en-US" sz="2101" dirty="0">
                <a:solidFill>
                  <a:srgbClr val="355071"/>
                </a:solidFill>
                <a:latin typeface="Times New Roman"/>
                <a:cs typeface="Times New Roman"/>
              </a:rPr>
              <a:t>gin rolls to the eye globe</a:t>
            </a:r>
            <a:endParaRPr lang="en-US" sz="2101" dirty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spcBef>
                <a:spcPts val="751"/>
              </a:spcBef>
            </a:pPr>
            <a:r>
              <a:rPr lang="en-US" sz="2101" spc="-1" dirty="0">
                <a:solidFill>
                  <a:srgbClr val="000000"/>
                </a:solidFill>
                <a:latin typeface="Calibri"/>
              </a:rPr>
              <a:t>main</a:t>
            </a:r>
            <a:r>
              <a:rPr lang="en-US" sz="2101" spc="-9" dirty="0">
                <a:solidFill>
                  <a:srgbClr val="000000"/>
                </a:solidFill>
                <a:latin typeface="Calibri"/>
              </a:rPr>
              <a:t>l</a:t>
            </a:r>
            <a:r>
              <a:rPr lang="en-US" sz="2101" spc="-1" dirty="0">
                <a:solidFill>
                  <a:srgbClr val="000000"/>
                </a:solidFill>
                <a:latin typeface="Calibri"/>
              </a:rPr>
              <a:t>y a</a:t>
            </a:r>
            <a:r>
              <a:rPr lang="en-US" sz="2101" spc="-39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101" spc="-1" dirty="0">
                <a:solidFill>
                  <a:srgbClr val="000000"/>
                </a:solidFill>
                <a:latin typeface="Calibri"/>
              </a:rPr>
              <a:t>fecti</a:t>
            </a:r>
            <a:r>
              <a:rPr lang="en-US" sz="2101" spc="-9" dirty="0">
                <a:solidFill>
                  <a:srgbClr val="000000"/>
                </a:solidFill>
                <a:latin typeface="Calibri"/>
              </a:rPr>
              <a:t>n</a:t>
            </a:r>
            <a:r>
              <a:rPr lang="en-US" sz="2101" spc="-1" dirty="0">
                <a:solidFill>
                  <a:srgbClr val="000000"/>
                </a:solidFill>
                <a:latin typeface="Calibri"/>
              </a:rPr>
              <a:t>g lo</a:t>
            </a:r>
            <a:r>
              <a:rPr lang="en-US" sz="2101" spc="-9" dirty="0">
                <a:solidFill>
                  <a:srgbClr val="000000"/>
                </a:solidFill>
                <a:latin typeface="Calibri"/>
              </a:rPr>
              <a:t>w</a:t>
            </a:r>
            <a:r>
              <a:rPr lang="en-US" sz="2101" spc="-1" dirty="0">
                <a:solidFill>
                  <a:srgbClr val="000000"/>
                </a:solidFill>
                <a:latin typeface="Calibri"/>
              </a:rPr>
              <a:t>er</a:t>
            </a:r>
            <a:r>
              <a:rPr lang="en-US" sz="2101" spc="9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101" spc="-1" dirty="0">
                <a:solidFill>
                  <a:srgbClr val="000000"/>
                </a:solidFill>
                <a:latin typeface="Calibri"/>
              </a:rPr>
              <a:t>l</a:t>
            </a:r>
            <a:r>
              <a:rPr lang="en-US" sz="2101" spc="-9" dirty="0">
                <a:solidFill>
                  <a:srgbClr val="000000"/>
                </a:solidFill>
                <a:latin typeface="Calibri"/>
              </a:rPr>
              <a:t>i</a:t>
            </a:r>
            <a:r>
              <a:rPr lang="en-US" sz="2101" spc="-1" dirty="0">
                <a:solidFill>
                  <a:srgbClr val="000000"/>
                </a:solidFill>
                <a:latin typeface="Calibri"/>
              </a:rPr>
              <a:t>d leads to rubb</a:t>
            </a:r>
            <a:r>
              <a:rPr lang="en-US" sz="2101" spc="-11" dirty="0">
                <a:solidFill>
                  <a:srgbClr val="000000"/>
                </a:solidFill>
                <a:latin typeface="Calibri"/>
              </a:rPr>
              <a:t>i</a:t>
            </a:r>
            <a:r>
              <a:rPr lang="en-US" sz="2101" spc="-1" dirty="0">
                <a:solidFill>
                  <a:srgbClr val="000000"/>
                </a:solidFill>
                <a:latin typeface="Calibri"/>
              </a:rPr>
              <a:t>ng</a:t>
            </a:r>
            <a:r>
              <a:rPr lang="en-US" sz="2101" spc="9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101" spc="-1" dirty="0">
                <a:solidFill>
                  <a:srgbClr val="000000"/>
                </a:solidFill>
                <a:latin typeface="Calibri"/>
              </a:rPr>
              <a:t>on</a:t>
            </a:r>
            <a:r>
              <a:rPr lang="en-US" sz="2101" spc="-9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101" spc="-1" dirty="0">
                <a:solidFill>
                  <a:srgbClr val="000000"/>
                </a:solidFill>
                <a:latin typeface="Calibri"/>
              </a:rPr>
              <a:t>the</a:t>
            </a:r>
            <a:r>
              <a:rPr lang="en-US" sz="2101" spc="-9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101" spc="-1" dirty="0">
                <a:solidFill>
                  <a:srgbClr val="000000"/>
                </a:solidFill>
                <a:latin typeface="Calibri"/>
              </a:rPr>
              <a:t>cornea</a:t>
            </a:r>
            <a:r>
              <a:rPr lang="en-US" sz="2101" spc="-9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101" spc="-1" dirty="0">
                <a:solidFill>
                  <a:srgbClr val="000000"/>
                </a:solidFill>
                <a:latin typeface="Calibri"/>
              </a:rPr>
              <a:t>cause</a:t>
            </a:r>
            <a:r>
              <a:rPr lang="en-US" sz="2101" spc="3" dirty="0">
                <a:solidFill>
                  <a:srgbClr val="000000"/>
                </a:solidFill>
                <a:latin typeface="Calibri"/>
              </a:rPr>
              <a:t> </a:t>
            </a:r>
            <a:endParaRPr lang="en-US" sz="2101" spc="-1" dirty="0">
              <a:solidFill>
                <a:srgbClr val="000000"/>
              </a:solidFill>
              <a:latin typeface="Calibri"/>
            </a:endParaRPr>
          </a:p>
          <a:p>
            <a:pPr marL="728924" lvl="1" indent="-385663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Irritatio</a:t>
            </a:r>
            <a:r>
              <a:rPr lang="en-US" spc="-11" dirty="0">
                <a:solidFill>
                  <a:srgbClr val="000000"/>
                </a:solidFill>
                <a:latin typeface="Calibri"/>
              </a:rPr>
              <a:t>n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, </a:t>
            </a:r>
          </a:p>
          <a:p>
            <a:pPr marL="728924" lvl="1" indent="-385663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Corneal epithe</a:t>
            </a:r>
            <a:r>
              <a:rPr lang="en-US" spc="-11" dirty="0">
                <a:solidFill>
                  <a:srgbClr val="000000"/>
                </a:solidFill>
                <a:latin typeface="Calibri"/>
              </a:rPr>
              <a:t>l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i</a:t>
            </a:r>
            <a:r>
              <a:rPr lang="en-US" spc="-9" dirty="0">
                <a:solidFill>
                  <a:srgbClr val="000000"/>
                </a:solidFill>
                <a:latin typeface="Calibri"/>
              </a:rPr>
              <a:t>a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l</a:t>
            </a:r>
            <a:r>
              <a:rPr lang="en-US" spc="32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erosio</a:t>
            </a:r>
            <a:r>
              <a:rPr lang="en-US" spc="-9" dirty="0">
                <a:solidFill>
                  <a:srgbClr val="000000"/>
                </a:solidFill>
                <a:latin typeface="Calibri"/>
              </a:rPr>
              <a:t>n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s</a:t>
            </a:r>
            <a:r>
              <a:rPr lang="en-US" spc="18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 </a:t>
            </a:r>
          </a:p>
          <a:p>
            <a:pPr marL="728924" lvl="1" indent="-385663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U</a:t>
            </a:r>
            <a:r>
              <a:rPr lang="en-US" spc="-9" dirty="0">
                <a:solidFill>
                  <a:srgbClr val="000000"/>
                </a:solidFill>
                <a:latin typeface="Calibri"/>
              </a:rPr>
              <a:t>l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ceration</a:t>
            </a:r>
          </a:p>
          <a:p>
            <a:pPr>
              <a:lnSpc>
                <a:spcPct val="90000"/>
              </a:lnSpc>
              <a:spcBef>
                <a:spcPts val="751"/>
              </a:spcBef>
            </a:pPr>
            <a:r>
              <a:rPr lang="en-US" sz="2101" u="sng" spc="-1" dirty="0">
                <a:solidFill>
                  <a:srgbClr val="000000"/>
                </a:solidFill>
                <a:latin typeface="Calibri"/>
              </a:rPr>
              <a:t>Causes: </a:t>
            </a:r>
            <a:endParaRPr lang="en-US" sz="2101" spc="-1" dirty="0">
              <a:solidFill>
                <a:srgbClr val="000000"/>
              </a:solidFill>
              <a:latin typeface="Calibri"/>
            </a:endParaRPr>
          </a:p>
          <a:p>
            <a:pPr marL="728924" lvl="1" indent="-385663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dirty="0">
                <a:latin typeface="Times New Roman"/>
                <a:cs typeface="Times New Roman"/>
              </a:rPr>
              <a:t>Involutional (spastic, senile) </a:t>
            </a:r>
          </a:p>
          <a:p>
            <a:pPr marL="728924" lvl="1" indent="-385663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dirty="0">
                <a:latin typeface="Times New Roman"/>
                <a:cs typeface="Times New Roman"/>
              </a:rPr>
              <a:t>Cicatricial (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T</a:t>
            </a:r>
            <a:r>
              <a:rPr lang="en-US" spc="3" dirty="0">
                <a:solidFill>
                  <a:srgbClr val="000000"/>
                </a:solidFill>
                <a:latin typeface="Calibri"/>
              </a:rPr>
              <a:t>r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achoma, Trauma, Chemical</a:t>
            </a:r>
            <a:r>
              <a:rPr lang="en-US" spc="7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i</a:t>
            </a:r>
            <a:r>
              <a:rPr lang="en-US" spc="-9" dirty="0">
                <a:solidFill>
                  <a:srgbClr val="000000"/>
                </a:solidFill>
                <a:latin typeface="Calibri"/>
              </a:rPr>
              <a:t>n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juries)</a:t>
            </a:r>
          </a:p>
          <a:p>
            <a:pPr marL="728924" lvl="1" indent="-385663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Congenital</a:t>
            </a:r>
          </a:p>
          <a:p>
            <a:pPr>
              <a:lnSpc>
                <a:spcPct val="90000"/>
              </a:lnSpc>
              <a:spcBef>
                <a:spcPts val="751"/>
              </a:spcBef>
            </a:pPr>
            <a:r>
              <a:rPr lang="en-US" sz="2101" u="sng" spc="-1" dirty="0">
                <a:solidFill>
                  <a:srgbClr val="000000"/>
                </a:solidFill>
                <a:latin typeface="Calibri"/>
              </a:rPr>
              <a:t>Treatment</a:t>
            </a:r>
            <a:endParaRPr lang="en-US" sz="2101" spc="-1" dirty="0">
              <a:solidFill>
                <a:srgbClr val="000000"/>
              </a:solidFill>
              <a:latin typeface="Calibri"/>
            </a:endParaRPr>
          </a:p>
          <a:p>
            <a:pPr marL="728924" lvl="1" indent="-385663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Soft Contact lens</a:t>
            </a:r>
          </a:p>
          <a:p>
            <a:pPr marL="728924" lvl="1" indent="-385663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Surgery (Tarsotomy)</a:t>
            </a:r>
          </a:p>
          <a:p>
            <a:pPr>
              <a:lnSpc>
                <a:spcPct val="90000"/>
              </a:lnSpc>
              <a:spcBef>
                <a:spcPts val="751"/>
              </a:spcBef>
            </a:pPr>
            <a:endParaRPr lang="en-US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9" name="Picture 2"/>
          <p:cNvPicPr/>
          <p:nvPr/>
        </p:nvPicPr>
        <p:blipFill>
          <a:blip r:embed="rId2"/>
          <a:srcRect b="10375"/>
          <a:stretch/>
        </p:blipFill>
        <p:spPr>
          <a:xfrm>
            <a:off x="6171591" y="2395441"/>
            <a:ext cx="2857074" cy="256161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584546" y="3598967"/>
            <a:ext cx="2769308" cy="19589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80"/>
          </a:p>
        </p:txBody>
      </p:sp>
      <p:sp>
        <p:nvSpPr>
          <p:cNvPr id="5" name="object 5"/>
          <p:cNvSpPr txBox="1"/>
          <p:nvPr/>
        </p:nvSpPr>
        <p:spPr>
          <a:xfrm>
            <a:off x="3190841" y="1262377"/>
            <a:ext cx="1444680" cy="42611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7499"/>
            <a:r>
              <a:rPr sz="2687" dirty="0">
                <a:latin typeface="Times New Roman"/>
                <a:cs typeface="Times New Roman"/>
              </a:rPr>
              <a:t>Ectropion</a:t>
            </a:r>
          </a:p>
        </p:txBody>
      </p:sp>
      <p:sp>
        <p:nvSpPr>
          <p:cNvPr id="4" name="object 6"/>
          <p:cNvSpPr txBox="1"/>
          <p:nvPr/>
        </p:nvSpPr>
        <p:spPr>
          <a:xfrm>
            <a:off x="519681" y="1791974"/>
            <a:ext cx="7081518" cy="163529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8" marR="94323">
              <a:lnSpc>
                <a:spcPct val="153800"/>
              </a:lnSpc>
            </a:pPr>
            <a:r>
              <a:rPr sz="2101" dirty="0">
                <a:solidFill>
                  <a:srgbClr val="355071"/>
                </a:solidFill>
                <a:cs typeface="Times New Roman"/>
              </a:rPr>
              <a:t>The lid ma</a:t>
            </a:r>
            <a:r>
              <a:rPr sz="2101" spc="-19" dirty="0">
                <a:solidFill>
                  <a:srgbClr val="355071"/>
                </a:solidFill>
                <a:cs typeface="Times New Roman"/>
              </a:rPr>
              <a:t>r</a:t>
            </a:r>
            <a:r>
              <a:rPr sz="2101" dirty="0">
                <a:solidFill>
                  <a:srgbClr val="355071"/>
                </a:solidFill>
                <a:cs typeface="Times New Roman"/>
              </a:rPr>
              <a:t>gin turns away from the globe Causes:</a:t>
            </a:r>
            <a:endParaRPr sz="2101" dirty="0">
              <a:cs typeface="Times New Roman"/>
            </a:endParaRPr>
          </a:p>
          <a:p>
            <a:pPr marL="428262" marR="9528" indent="-342991">
              <a:buFont typeface="+mj-lt"/>
              <a:buAutoNum type="arabicPeriod"/>
            </a:pPr>
            <a:r>
              <a:rPr dirty="0">
                <a:cs typeface="Times New Roman"/>
              </a:rPr>
              <a:t>Relaxation of the orbicularis oculi muscle Senile</a:t>
            </a:r>
            <a:r>
              <a:rPr lang="en-US" dirty="0">
                <a:cs typeface="Times New Roman"/>
              </a:rPr>
              <a:t> (</a:t>
            </a:r>
            <a:r>
              <a:rPr dirty="0">
                <a:cs typeface="Times New Roman"/>
              </a:rPr>
              <a:t> facial nerve palsy</a:t>
            </a:r>
            <a:r>
              <a:rPr lang="en-US" dirty="0">
                <a:cs typeface="Times New Roman"/>
              </a:rPr>
              <a:t>)</a:t>
            </a:r>
          </a:p>
          <a:p>
            <a:pPr marL="428262" indent="-342991">
              <a:buFont typeface="+mj-lt"/>
              <a:buAutoNum type="arabicPeriod"/>
            </a:pPr>
            <a:r>
              <a:rPr lang="en-US" dirty="0">
                <a:cs typeface="Times New Roman"/>
              </a:rPr>
              <a:t>Cicatricial ( Burn)</a:t>
            </a:r>
          </a:p>
          <a:p>
            <a:pPr marL="428262" indent="-342991">
              <a:buFont typeface="+mj-lt"/>
              <a:buAutoNum type="arabicPeriod"/>
            </a:pPr>
            <a:r>
              <a:rPr lang="en-US" dirty="0">
                <a:cs typeface="Times New Roman"/>
              </a:rPr>
              <a:t>Congenital</a:t>
            </a:r>
            <a:endParaRPr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375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55436" y="2463837"/>
            <a:ext cx="6858000" cy="763490"/>
          </a:xfrm>
        </p:spPr>
        <p:txBody>
          <a:bodyPr>
            <a:normAutofit fontScale="90000"/>
          </a:bodyPr>
          <a:lstStyle/>
          <a:p>
            <a:pPr algn="ctr"/>
            <a:r>
              <a:rPr lang="en-US" spc="-1" dirty="0">
                <a:solidFill>
                  <a:srgbClr val="7030A0"/>
                </a:solidFill>
                <a:latin typeface="Calibri Light"/>
              </a:rPr>
              <a:t>Ptosis (</a:t>
            </a:r>
            <a:r>
              <a:rPr lang="en-US" dirty="0">
                <a:latin typeface="Times New Roman"/>
                <a:cs typeface="Times New Roman"/>
              </a:rPr>
              <a:t>Blepharoptosis</a:t>
            </a:r>
            <a:r>
              <a:rPr lang="en-US" spc="-1" dirty="0">
                <a:solidFill>
                  <a:srgbClr val="7030A0"/>
                </a:solidFill>
                <a:latin typeface="Calibri Light"/>
              </a:rPr>
              <a:t>)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11964" y="3694566"/>
            <a:ext cx="7886324" cy="1781917"/>
          </a:xfrm>
        </p:spPr>
        <p:txBody>
          <a:bodyPr>
            <a:normAutofit fontScale="92500" lnSpcReduction="20000"/>
          </a:bodyPr>
          <a:lstStyle/>
          <a:p>
            <a:pPr marL="257244" indent="-257244" algn="l">
              <a:buFont typeface="Wingdings" panose="05000000000000000000" pitchFamily="2" charset="2"/>
              <a:buChar char="ü"/>
            </a:pPr>
            <a:r>
              <a:rPr lang="en-US" dirty="0" smtClean="0"/>
              <a:t>Greek </a:t>
            </a:r>
            <a:r>
              <a:rPr lang="en-US" dirty="0"/>
              <a:t>word </a:t>
            </a:r>
            <a:r>
              <a:rPr lang="en-US" dirty="0" smtClean="0"/>
              <a:t>= </a:t>
            </a:r>
            <a:r>
              <a:rPr lang="en-US" b="1" dirty="0" smtClean="0"/>
              <a:t>ACT OF FALLING </a:t>
            </a:r>
          </a:p>
          <a:p>
            <a:pPr marL="257244" indent="-257244" algn="l">
              <a:buFont typeface="Wingdings" panose="05000000000000000000" pitchFamily="2" charset="2"/>
              <a:buChar char="ü"/>
            </a:pPr>
            <a:r>
              <a:rPr lang="en-US" dirty="0" smtClean="0"/>
              <a:t>Abnormal </a:t>
            </a:r>
            <a:r>
              <a:rPr lang="en-US" dirty="0"/>
              <a:t>drooping of the upper </a:t>
            </a:r>
            <a:r>
              <a:rPr lang="en-US" dirty="0" smtClean="0"/>
              <a:t>eyelid. </a:t>
            </a:r>
          </a:p>
          <a:p>
            <a:pPr marL="257244" indent="-257244" algn="l">
              <a:buFont typeface="Wingdings" panose="05000000000000000000" pitchFamily="2" charset="2"/>
              <a:buChar char="ü"/>
            </a:pPr>
            <a:r>
              <a:rPr lang="en-US" dirty="0" smtClean="0"/>
              <a:t>Normally</a:t>
            </a:r>
            <a:r>
              <a:rPr lang="en-US" dirty="0"/>
              <a:t>, upper lid covers about upper one-sixth of the cornea i.e., about 2 mm. </a:t>
            </a:r>
            <a:endParaRPr lang="en-US" dirty="0" smtClean="0"/>
          </a:p>
          <a:p>
            <a:pPr marL="257244" indent="-257244" algn="l">
              <a:buFont typeface="Wingdings" panose="05000000000000000000" pitchFamily="2" charset="2"/>
              <a:buChar char="ü"/>
            </a:pPr>
            <a:r>
              <a:rPr lang="en-US" dirty="0" smtClean="0"/>
              <a:t>In </a:t>
            </a:r>
            <a:r>
              <a:rPr lang="en-US" dirty="0"/>
              <a:t>ptosis it covers more than 2 mm. </a:t>
            </a:r>
          </a:p>
        </p:txBody>
      </p:sp>
    </p:spTree>
    <p:extLst>
      <p:ext uri="{BB962C8B-B14F-4D97-AF65-F5344CB8AC3E}">
        <p14:creationId xmlns:p14="http://schemas.microsoft.com/office/powerpoint/2010/main" val="392710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628454" y="856580"/>
            <a:ext cx="7886324" cy="99412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1" spc="-1" dirty="0">
                <a:solidFill>
                  <a:srgbClr val="7030A0"/>
                </a:solidFill>
                <a:latin typeface="Calibri Light"/>
              </a:rPr>
              <a:t>Ptosis (</a:t>
            </a:r>
            <a:r>
              <a:rPr lang="en-US" sz="3301" dirty="0">
                <a:latin typeface="Times New Roman"/>
                <a:cs typeface="Times New Roman"/>
              </a:rPr>
              <a:t>Blepharoptosis</a:t>
            </a:r>
            <a:r>
              <a:rPr lang="en-US" sz="3301" spc="-1" dirty="0">
                <a:solidFill>
                  <a:srgbClr val="7030A0"/>
                </a:solidFill>
                <a:latin typeface="Calibri Light"/>
              </a:rPr>
              <a:t>)</a:t>
            </a:r>
            <a:endParaRPr lang="en-US" sz="3301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" name="TextShape 2"/>
          <p:cNvSpPr txBox="1"/>
          <p:nvPr/>
        </p:nvSpPr>
        <p:spPr>
          <a:xfrm>
            <a:off x="628454" y="1797100"/>
            <a:ext cx="5201285" cy="4204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171496" indent="-171226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abnormally low position of the upper lid</a:t>
            </a:r>
          </a:p>
          <a:p>
            <a:pPr marL="514487" lvl="1" indent="-171226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1" b="1" dirty="0">
                <a:latin typeface="Calibri" panose="020F0502020204030204" pitchFamily="34" charset="0"/>
                <a:cs typeface="Calibri" panose="020F0502020204030204" pitchFamily="34" charset="0"/>
              </a:rPr>
              <a:t>Congenital </a:t>
            </a:r>
          </a:p>
          <a:p>
            <a:pPr marL="514487" lvl="1" indent="-171226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1" b="1" dirty="0">
                <a:latin typeface="Calibri" panose="020F0502020204030204" pitchFamily="34" charset="0"/>
                <a:cs typeface="Calibri" panose="020F0502020204030204" pitchFamily="34" charset="0"/>
              </a:rPr>
              <a:t>Acqui</a:t>
            </a:r>
            <a:r>
              <a:rPr lang="en-US" sz="2101" b="1" spc="-19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101" b="1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en-US" sz="210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72118" lvl="2" indent="-385865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-US" sz="210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Neurogenic :</a:t>
            </a:r>
          </a:p>
          <a:p>
            <a:pPr marL="1415110" lvl="3" indent="-385865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Third nerve paresis </a:t>
            </a:r>
          </a:p>
          <a:p>
            <a:pPr marL="1415110" lvl="3" indent="-385865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Horner syndrome</a:t>
            </a:r>
          </a:p>
          <a:p>
            <a:pPr marL="1072118" lvl="2" indent="-385865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-US" sz="210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Myogenic  :</a:t>
            </a:r>
          </a:p>
          <a:p>
            <a:pPr marL="1415110" lvl="3" indent="-385865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Myasthenia gravis</a:t>
            </a:r>
          </a:p>
          <a:p>
            <a:pPr marL="1072118" lvl="2" indent="-385865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-US" sz="210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Mechanical : </a:t>
            </a:r>
          </a:p>
          <a:p>
            <a:pPr marL="1200470" lvl="3" indent="-171226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 </a:t>
            </a:r>
          </a:p>
          <a:p>
            <a:pPr marL="1200470" lvl="3" indent="-171226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Scarring</a:t>
            </a:r>
          </a:p>
        </p:txBody>
      </p:sp>
      <p:pic>
        <p:nvPicPr>
          <p:cNvPr id="217" name="Picture 9"/>
          <p:cNvPicPr/>
          <p:nvPr/>
        </p:nvPicPr>
        <p:blipFill>
          <a:blip r:embed="rId2"/>
          <a:stretch/>
        </p:blipFill>
        <p:spPr>
          <a:xfrm>
            <a:off x="6142523" y="1951374"/>
            <a:ext cx="1888277" cy="1471045"/>
          </a:xfrm>
          <a:prstGeom prst="rect">
            <a:avLst/>
          </a:prstGeom>
          <a:ln>
            <a:noFill/>
          </a:ln>
        </p:spPr>
      </p:pic>
      <p:pic>
        <p:nvPicPr>
          <p:cNvPr id="219" name="Picture 18"/>
          <p:cNvPicPr/>
          <p:nvPr/>
        </p:nvPicPr>
        <p:blipFill>
          <a:blip r:embed="rId3"/>
          <a:stretch/>
        </p:blipFill>
        <p:spPr>
          <a:xfrm>
            <a:off x="6236627" y="3523085"/>
            <a:ext cx="1700068" cy="183170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285849" y="1209114"/>
            <a:ext cx="4550615" cy="62282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7499" algn="ctr"/>
            <a:r>
              <a:rPr sz="2687" b="1" dirty="0">
                <a:latin typeface="Times New Roman"/>
                <a:cs typeface="Times New Roman"/>
              </a:rPr>
              <a:t>Congenital blepharoptosis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90570" y="2397023"/>
            <a:ext cx="7341175" cy="1854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41235" indent="-324611">
              <a:buFont typeface="Times New Roman"/>
              <a:buChar char="•"/>
              <a:tabLst>
                <a:tab pos="341235" algn="l"/>
              </a:tabLst>
            </a:pPr>
            <a:r>
              <a:rPr lang="en-US" sz="2401" spc="-14" dirty="0">
                <a:latin typeface="Calibri" panose="020F0502020204030204" pitchFamily="34" charset="0"/>
                <a:cs typeface="Calibri" panose="020F0502020204030204" pitchFamily="34" charset="0"/>
              </a:rPr>
              <a:t>Autosomal</a:t>
            </a:r>
            <a:r>
              <a:rPr lang="en-US" sz="2401" spc="-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1" spc="-14" dirty="0">
                <a:latin typeface="Calibri" panose="020F0502020204030204" pitchFamily="34" charset="0"/>
                <a:cs typeface="Calibri" panose="020F0502020204030204" pitchFamily="34" charset="0"/>
              </a:rPr>
              <a:t>dominant</a:t>
            </a:r>
            <a:r>
              <a:rPr lang="en-US" sz="2401" spc="-7" dirty="0">
                <a:latin typeface="Calibri" panose="020F0502020204030204" pitchFamily="34" charset="0"/>
                <a:cs typeface="Calibri" panose="020F0502020204030204" pitchFamily="34" charset="0"/>
              </a:rPr>
              <a:t> or recessive inheritance</a:t>
            </a:r>
            <a:endParaRPr lang="en-US" sz="240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034"/>
              </a:lnSpc>
              <a:spcBef>
                <a:spcPts val="3"/>
              </a:spcBef>
              <a:buFont typeface="Times New Roman"/>
              <a:buChar char="•"/>
            </a:pPr>
            <a:endParaRPr lang="en-US" sz="240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1235" indent="-324611">
              <a:buFont typeface="Times New Roman"/>
              <a:buChar char="•"/>
              <a:tabLst>
                <a:tab pos="341235" algn="l"/>
              </a:tabLst>
            </a:pPr>
            <a:r>
              <a:rPr lang="en-US" sz="2401" dirty="0">
                <a:latin typeface="Calibri" panose="020F0502020204030204" pitchFamily="34" charset="0"/>
                <a:cs typeface="Calibri" panose="020F0502020204030204" pitchFamily="34" charset="0"/>
              </a:rPr>
              <a:t>Congenital weakness (maldevelopment) of Levator Palpebrae Superioris (LPS) +/- Superior Rectus Muscle</a:t>
            </a:r>
          </a:p>
        </p:txBody>
      </p:sp>
    </p:spTree>
    <p:extLst>
      <p:ext uri="{BB962C8B-B14F-4D97-AF65-F5344CB8AC3E}">
        <p14:creationId xmlns:p14="http://schemas.microsoft.com/office/powerpoint/2010/main" val="406477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67241" y="2339403"/>
            <a:ext cx="5617017" cy="30517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60484" marR="475104" indent="-343859">
              <a:lnSpc>
                <a:spcPct val="115700"/>
              </a:lnSpc>
              <a:buFont typeface="Times New Roman"/>
              <a:buChar char="•"/>
              <a:tabLst>
                <a:tab pos="341235" algn="l"/>
              </a:tabLst>
            </a:pPr>
            <a:r>
              <a:rPr spc="-14" dirty="0">
                <a:cs typeface="Times New Roman"/>
              </a:rPr>
              <a:t>The</a:t>
            </a:r>
            <a:r>
              <a:rPr spc="-7" dirty="0">
                <a:cs typeface="Times New Roman"/>
              </a:rPr>
              <a:t> upper eyelid cannot </a:t>
            </a:r>
            <a:r>
              <a:rPr spc="-14" dirty="0">
                <a:cs typeface="Times New Roman"/>
              </a:rPr>
              <a:t>be</a:t>
            </a:r>
            <a:r>
              <a:rPr spc="-7" dirty="0">
                <a:cs typeface="Times New Roman"/>
              </a:rPr>
              <a:t> elevated </a:t>
            </a:r>
            <a:r>
              <a:rPr spc="-14" dirty="0">
                <a:cs typeface="Times New Roman"/>
              </a:rPr>
              <a:t>and</a:t>
            </a:r>
            <a:r>
              <a:rPr spc="-7" dirty="0">
                <a:cs typeface="Times New Roman"/>
              </a:rPr>
              <a:t> cover part ot the cornea </a:t>
            </a:r>
            <a:r>
              <a:rPr spc="-14" dirty="0">
                <a:cs typeface="Times New Roman"/>
              </a:rPr>
              <a:t>and</a:t>
            </a:r>
            <a:r>
              <a:rPr spc="-7" dirty="0">
                <a:cs typeface="Times New Roman"/>
              </a:rPr>
              <a:t> pupil</a:t>
            </a:r>
            <a:endParaRPr dirty="0">
              <a:cs typeface="Times New Roman"/>
            </a:endParaRPr>
          </a:p>
          <a:p>
            <a:pPr>
              <a:lnSpc>
                <a:spcPts val="689"/>
              </a:lnSpc>
              <a:spcBef>
                <a:spcPts val="62"/>
              </a:spcBef>
              <a:buFont typeface="Times New Roman"/>
              <a:buChar char="•"/>
            </a:pPr>
            <a:endParaRPr dirty="0"/>
          </a:p>
          <a:p>
            <a:pPr marL="360484" marR="192492" indent="-343859">
              <a:lnSpc>
                <a:spcPct val="115700"/>
              </a:lnSpc>
              <a:buFont typeface="Times New Roman"/>
              <a:buChar char="•"/>
              <a:tabLst>
                <a:tab pos="341235" algn="l"/>
              </a:tabLst>
            </a:pPr>
            <a:r>
              <a:rPr spc="-14" dirty="0">
                <a:cs typeface="Times New Roman"/>
              </a:rPr>
              <a:t>Face</a:t>
            </a:r>
            <a:r>
              <a:rPr spc="-7" dirty="0">
                <a:cs typeface="Times New Roman"/>
              </a:rPr>
              <a:t> </a:t>
            </a:r>
            <a:r>
              <a:rPr spc="-14" dirty="0">
                <a:cs typeface="Times New Roman"/>
              </a:rPr>
              <a:t>even</a:t>
            </a:r>
            <a:r>
              <a:rPr spc="-7" dirty="0">
                <a:cs typeface="Times New Roman"/>
              </a:rPr>
              <a:t> </a:t>
            </a:r>
            <a:r>
              <a:rPr spc="-14" dirty="0">
                <a:cs typeface="Times New Roman"/>
              </a:rPr>
              <a:t>jaw</a:t>
            </a:r>
            <a:r>
              <a:rPr spc="-7" dirty="0">
                <a:cs typeface="Times New Roman"/>
              </a:rPr>
              <a:t> </a:t>
            </a:r>
            <a:r>
              <a:rPr spc="-14" dirty="0">
                <a:cs typeface="Times New Roman"/>
              </a:rPr>
              <a:t>upward</a:t>
            </a:r>
            <a:r>
              <a:rPr spc="-7" dirty="0">
                <a:cs typeface="Times New Roman"/>
              </a:rPr>
              <a:t> in order to see clearly</a:t>
            </a:r>
            <a:endParaRPr dirty="0">
              <a:cs typeface="Times New Roman"/>
            </a:endParaRPr>
          </a:p>
          <a:p>
            <a:pPr>
              <a:lnSpc>
                <a:spcPts val="689"/>
              </a:lnSpc>
              <a:spcBef>
                <a:spcPts val="62"/>
              </a:spcBef>
              <a:buFont typeface="Times New Roman"/>
              <a:buChar char="•"/>
            </a:pPr>
            <a:endParaRPr dirty="0"/>
          </a:p>
          <a:p>
            <a:pPr marL="360484" marR="17499" indent="-343859">
              <a:lnSpc>
                <a:spcPct val="115700"/>
              </a:lnSpc>
              <a:buFont typeface="Times New Roman"/>
              <a:buChar char="•"/>
              <a:tabLst>
                <a:tab pos="341235" algn="l"/>
              </a:tabLst>
            </a:pPr>
            <a:r>
              <a:rPr spc="-14" dirty="0">
                <a:cs typeface="Times New Roman"/>
              </a:rPr>
              <a:t>Marked</a:t>
            </a:r>
            <a:r>
              <a:rPr spc="-7" dirty="0">
                <a:cs typeface="Times New Roman"/>
              </a:rPr>
              <a:t> wrinkles in forehead </a:t>
            </a:r>
            <a:r>
              <a:rPr spc="-14" dirty="0">
                <a:cs typeface="Times New Roman"/>
              </a:rPr>
              <a:t>due</a:t>
            </a:r>
            <a:r>
              <a:rPr spc="-7" dirty="0">
                <a:cs typeface="Times New Roman"/>
              </a:rPr>
              <a:t> to the frantalis </a:t>
            </a:r>
            <a:r>
              <a:rPr spc="-14" dirty="0">
                <a:cs typeface="Times New Roman"/>
              </a:rPr>
              <a:t>muscle</a:t>
            </a:r>
            <a:r>
              <a:rPr spc="-7" dirty="0">
                <a:cs typeface="Times New Roman"/>
              </a:rPr>
              <a:t> </a:t>
            </a:r>
            <a:r>
              <a:rPr spc="-14" dirty="0">
                <a:cs typeface="Times New Roman"/>
              </a:rPr>
              <a:t>works</a:t>
            </a:r>
            <a:endParaRPr dirty="0">
              <a:cs typeface="Times New Roman"/>
            </a:endParaRPr>
          </a:p>
          <a:p>
            <a:pPr>
              <a:lnSpc>
                <a:spcPts val="1034"/>
              </a:lnSpc>
              <a:spcBef>
                <a:spcPts val="3"/>
              </a:spcBef>
              <a:buFont typeface="Times New Roman"/>
              <a:buChar char="•"/>
            </a:pPr>
            <a:endParaRPr dirty="0"/>
          </a:p>
          <a:p>
            <a:pPr marL="341235" indent="-324611">
              <a:buFont typeface="Times New Roman"/>
              <a:buChar char="•"/>
              <a:tabLst>
                <a:tab pos="341235" algn="l"/>
              </a:tabLst>
            </a:pPr>
            <a:r>
              <a:rPr spc="-7" dirty="0">
                <a:cs typeface="Times New Roman"/>
              </a:rPr>
              <a:t>Binocular </a:t>
            </a:r>
            <a:r>
              <a:rPr spc="-14" dirty="0">
                <a:cs typeface="Times New Roman"/>
              </a:rPr>
              <a:t>asymmetry</a:t>
            </a:r>
            <a:endParaRPr dirty="0">
              <a:cs typeface="Times New Roman"/>
            </a:endParaRPr>
          </a:p>
          <a:p>
            <a:pPr>
              <a:lnSpc>
                <a:spcPts val="1034"/>
              </a:lnSpc>
              <a:spcBef>
                <a:spcPts val="3"/>
              </a:spcBef>
              <a:buFont typeface="Times New Roman"/>
              <a:buChar char="•"/>
            </a:pPr>
            <a:endParaRPr dirty="0"/>
          </a:p>
          <a:p>
            <a:pPr marL="341235" indent="-324611">
              <a:buFont typeface="Times New Roman"/>
              <a:buChar char="•"/>
              <a:tabLst>
                <a:tab pos="341235" algn="l"/>
              </a:tabLst>
            </a:pPr>
            <a:r>
              <a:rPr spc="-110" dirty="0">
                <a:cs typeface="Times New Roman"/>
              </a:rPr>
              <a:t>V</a:t>
            </a:r>
            <a:r>
              <a:rPr spc="-7" dirty="0">
                <a:cs typeface="Times New Roman"/>
              </a:rPr>
              <a:t>isual disturbance</a:t>
            </a:r>
            <a:endParaRPr dirty="0"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984258" y="1763046"/>
            <a:ext cx="3035359" cy="1527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80"/>
          </a:p>
        </p:txBody>
      </p:sp>
      <p:sp>
        <p:nvSpPr>
          <p:cNvPr id="6" name="object 6"/>
          <p:cNvSpPr/>
          <p:nvPr/>
        </p:nvSpPr>
        <p:spPr>
          <a:xfrm>
            <a:off x="5984258" y="4047722"/>
            <a:ext cx="3025814" cy="16894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80"/>
          </a:p>
        </p:txBody>
      </p:sp>
      <p:sp>
        <p:nvSpPr>
          <p:cNvPr id="7" name="object 7"/>
          <p:cNvSpPr txBox="1"/>
          <p:nvPr/>
        </p:nvSpPr>
        <p:spPr>
          <a:xfrm>
            <a:off x="5601286" y="5639218"/>
            <a:ext cx="1562701" cy="19599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7499"/>
            <a:r>
              <a:rPr sz="1171" spc="1481" dirty="0">
                <a:solidFill>
                  <a:srgbClr val="A6A6A6"/>
                </a:solidFill>
                <a:latin typeface="Arial"/>
                <a:cs typeface="Arial"/>
              </a:rPr>
              <a:t>ྎ࿥ܐ޾܅ᴺ፲ᑀᴯਡ</a:t>
            </a:r>
            <a:endParaRPr sz="1171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21707" y="1185815"/>
            <a:ext cx="2853370" cy="600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1" dirty="0">
                <a:latin typeface="Times New Roman"/>
                <a:cs typeface="Times New Roman"/>
              </a:rPr>
              <a:t>Clinic Findings</a:t>
            </a:r>
            <a:endParaRPr lang="en-US" sz="3301" dirty="0"/>
          </a:p>
        </p:txBody>
      </p:sp>
    </p:spTree>
    <p:extLst>
      <p:ext uri="{BB962C8B-B14F-4D97-AF65-F5344CB8AC3E}">
        <p14:creationId xmlns:p14="http://schemas.microsoft.com/office/powerpoint/2010/main" val="360765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Shape 1"/>
          <p:cNvSpPr txBox="1"/>
          <p:nvPr/>
        </p:nvSpPr>
        <p:spPr>
          <a:xfrm>
            <a:off x="2313314" y="971549"/>
            <a:ext cx="4317813" cy="55654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301" spc="-9" dirty="0">
                <a:solidFill>
                  <a:srgbClr val="000000"/>
                </a:solidFill>
                <a:latin typeface="Calibri Light"/>
              </a:rPr>
              <a:t>Ble</a:t>
            </a:r>
            <a:r>
              <a:rPr lang="en-US" sz="3301" spc="-5" dirty="0">
                <a:solidFill>
                  <a:srgbClr val="000000"/>
                </a:solidFill>
                <a:latin typeface="Calibri Light"/>
              </a:rPr>
              <a:t>pha</a:t>
            </a:r>
            <a:r>
              <a:rPr lang="en-US" sz="3301" spc="-24" dirty="0">
                <a:solidFill>
                  <a:srgbClr val="000000"/>
                </a:solidFill>
                <a:latin typeface="Calibri Light"/>
              </a:rPr>
              <a:t>r</a:t>
            </a:r>
            <a:r>
              <a:rPr lang="en-US" sz="3301" spc="-5" dirty="0">
                <a:solidFill>
                  <a:srgbClr val="000000"/>
                </a:solidFill>
                <a:latin typeface="Calibri Light"/>
              </a:rPr>
              <a:t>o</a:t>
            </a:r>
            <a:r>
              <a:rPr lang="en-US" sz="3301" spc="-9" dirty="0">
                <a:solidFill>
                  <a:srgbClr val="000000"/>
                </a:solidFill>
                <a:latin typeface="Calibri Light"/>
              </a:rPr>
              <a:t>s</a:t>
            </a:r>
            <a:r>
              <a:rPr lang="en-US" sz="3301" spc="-5" dirty="0">
                <a:solidFill>
                  <a:srgbClr val="000000"/>
                </a:solidFill>
                <a:latin typeface="Calibri Light"/>
              </a:rPr>
              <a:t>pasm</a:t>
            </a:r>
            <a:endParaRPr lang="en-US" sz="3301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1" name="TextShape 2"/>
          <p:cNvSpPr txBox="1"/>
          <p:nvPr/>
        </p:nvSpPr>
        <p:spPr>
          <a:xfrm>
            <a:off x="457320" y="1696579"/>
            <a:ext cx="8532612" cy="113369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9453">
              <a:spcBef>
                <a:spcPts val="1565"/>
              </a:spcBef>
            </a:pPr>
            <a:r>
              <a:rPr lang="en-US" sz="2251" dirty="0">
                <a:latin typeface="Calibri" panose="020F0502020204030204" pitchFamily="34" charset="0"/>
                <a:cs typeface="Calibri" panose="020F0502020204030204" pitchFamily="34" charset="0"/>
              </a:rPr>
              <a:t>involuntary Orbicularis muscle spasm and contraction </a:t>
            </a:r>
          </a:p>
          <a:p>
            <a:pPr marL="9453">
              <a:spcBef>
                <a:spcPts val="1565"/>
              </a:spcBef>
            </a:pPr>
            <a:r>
              <a:rPr lang="en-US" sz="225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251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5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</a:t>
            </a:r>
            <a:r>
              <a:rPr lang="en-US" sz="2251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25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2251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5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</a:t>
            </a:r>
            <a:r>
              <a:rPr lang="en-US" sz="2251" spc="-137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225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2251" spc="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</a:t>
            </a:r>
            <a:r>
              <a:rPr lang="en-US" sz="2251" spc="-1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25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51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25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251" spc="14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251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5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 forceful cl</a:t>
            </a:r>
            <a:r>
              <a:rPr lang="en-US" sz="2251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25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sure</a:t>
            </a:r>
            <a:r>
              <a:rPr lang="en-US" sz="2251" spc="7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</a:t>
            </a:r>
            <a:r>
              <a:rPr lang="en-US" sz="2251" spc="-1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eye</a:t>
            </a:r>
            <a:r>
              <a:rPr lang="en-US" sz="2251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25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251" spc="-9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25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</a:t>
            </a:r>
          </a:p>
          <a:p>
            <a:pPr>
              <a:lnSpc>
                <a:spcPct val="90000"/>
              </a:lnSpc>
              <a:spcBef>
                <a:spcPts val="751"/>
              </a:spcBef>
            </a:pPr>
            <a:endParaRPr lang="en-US" sz="2251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" name="CustomShape 3"/>
          <p:cNvSpPr/>
          <p:nvPr/>
        </p:nvSpPr>
        <p:spPr>
          <a:xfrm>
            <a:off x="2647638" y="2830273"/>
            <a:ext cx="2470562" cy="1841311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Rectangle 1"/>
          <p:cNvSpPr/>
          <p:nvPr/>
        </p:nvSpPr>
        <p:spPr>
          <a:xfrm>
            <a:off x="794291" y="4933334"/>
            <a:ext cx="5925468" cy="4617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1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Tx</a:t>
            </a:r>
            <a:r>
              <a:rPr lang="en-US" sz="240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 botulinum type A toxin injections (Botox)</a:t>
            </a:r>
            <a:endParaRPr lang="en-US" sz="240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812424" y="1265896"/>
            <a:ext cx="2830994" cy="51672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>
            <a:noAutofit/>
          </a:bodyPr>
          <a:lstStyle/>
          <a:p>
            <a:pPr marL="17499" algn="ctr"/>
            <a:r>
              <a:rPr sz="3600" dirty="0">
                <a:latin typeface="Times New Roman"/>
                <a:cs typeface="Times New Roman"/>
              </a:rPr>
              <a:t>Functions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3818" y="2101417"/>
            <a:ext cx="7248073" cy="291953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9616" indent="-342991">
              <a:buFont typeface="+mj-lt"/>
              <a:buAutoNum type="arabicPeriod"/>
              <a:tabLst>
                <a:tab pos="341235" algn="l"/>
              </a:tabLst>
            </a:pPr>
            <a:r>
              <a:rPr sz="2101" b="1" spc="-14" dirty="0">
                <a:latin typeface="Times New Roman"/>
                <a:cs typeface="Times New Roman"/>
              </a:rPr>
              <a:t>P</a:t>
            </a:r>
            <a:r>
              <a:rPr sz="2101" b="1" spc="-35" dirty="0">
                <a:latin typeface="Times New Roman"/>
                <a:cs typeface="Times New Roman"/>
              </a:rPr>
              <a:t>r</a:t>
            </a:r>
            <a:r>
              <a:rPr sz="2101" b="1" spc="-7" dirty="0">
                <a:latin typeface="Times New Roman"/>
                <a:cs typeface="Times New Roman"/>
              </a:rPr>
              <a:t>otect the globe</a:t>
            </a:r>
            <a:endParaRPr sz="2101" b="1" dirty="0">
              <a:latin typeface="Times New Roman"/>
              <a:cs typeface="Times New Roman"/>
            </a:endParaRPr>
          </a:p>
          <a:p>
            <a:pPr marL="728857" lvl="2" indent="-257244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spc="-7" dirty="0">
                <a:solidFill>
                  <a:srgbClr val="002060"/>
                </a:solidFill>
                <a:latin typeface="Times New Roman"/>
                <a:cs typeface="Times New Roman"/>
              </a:rPr>
              <a:t>Prevent foreign </a:t>
            </a:r>
            <a:r>
              <a:rPr spc="-14" dirty="0">
                <a:solidFill>
                  <a:srgbClr val="002060"/>
                </a:solidFill>
                <a:latin typeface="Times New Roman"/>
                <a:cs typeface="Times New Roman"/>
              </a:rPr>
              <a:t>body</a:t>
            </a:r>
            <a:r>
              <a:rPr spc="-7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pc="-14" dirty="0">
                <a:solidFill>
                  <a:srgbClr val="002060"/>
                </a:solidFill>
                <a:latin typeface="Times New Roman"/>
                <a:cs typeface="Times New Roman"/>
              </a:rPr>
              <a:t>from</a:t>
            </a:r>
            <a:r>
              <a:rPr spc="-7" dirty="0">
                <a:solidFill>
                  <a:srgbClr val="002060"/>
                </a:solidFill>
                <a:latin typeface="Times New Roman"/>
                <a:cs typeface="Times New Roman"/>
              </a:rPr>
              <a:t> entering the eye</a:t>
            </a:r>
            <a:endParaRPr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728857" marR="17499" lvl="2" indent="-257244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spc="-7" dirty="0">
                <a:solidFill>
                  <a:srgbClr val="002060"/>
                </a:solidFill>
                <a:latin typeface="Times New Roman"/>
                <a:cs typeface="Times New Roman"/>
              </a:rPr>
              <a:t>Distribute tear film onto the surface of the cornea </a:t>
            </a:r>
            <a:endParaRPr lang="en-US" spc="-7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728857" marR="17499" lvl="2" indent="-257244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spc="-7" dirty="0">
                <a:solidFill>
                  <a:srgbClr val="002060"/>
                </a:solidFill>
                <a:latin typeface="Times New Roman"/>
                <a:cs typeface="Times New Roman"/>
              </a:rPr>
              <a:t>Diminish the stimulus of strong light to the globe</a:t>
            </a:r>
            <a:endParaRPr lang="en-US" spc="-7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728857" marR="17499" lvl="2" indent="-257244">
              <a:spcBef>
                <a:spcPts val="450"/>
              </a:spcBef>
              <a:buFont typeface="+mj-lt"/>
              <a:buAutoNum type="arabicPeriod"/>
            </a:pPr>
            <a:endParaRPr sz="2101" dirty="0">
              <a:latin typeface="Times New Roman"/>
              <a:cs typeface="Times New Roman"/>
            </a:endParaRPr>
          </a:p>
          <a:p>
            <a:pPr marL="359616" indent="-342991">
              <a:buFont typeface="+mj-lt"/>
              <a:buAutoNum type="arabicPeriod"/>
              <a:tabLst>
                <a:tab pos="335985" algn="l"/>
              </a:tabLst>
            </a:pPr>
            <a:r>
              <a:rPr sz="2101" b="1" dirty="0">
                <a:latin typeface="Times New Roman"/>
                <a:cs typeface="Times New Roman"/>
              </a:rPr>
              <a:t>Maintain the cosmetic appearance</a:t>
            </a:r>
            <a:endParaRPr lang="en-US" sz="2101" b="1" dirty="0">
              <a:latin typeface="Times New Roman"/>
              <a:cs typeface="Times New Roman"/>
            </a:endParaRPr>
          </a:p>
          <a:p>
            <a:pPr marL="359616" indent="-342991">
              <a:buFont typeface="+mj-lt"/>
              <a:buAutoNum type="arabicPeriod"/>
              <a:tabLst>
                <a:tab pos="335985" algn="l"/>
              </a:tabLst>
            </a:pPr>
            <a:endParaRPr lang="en-US" sz="2101" b="1" dirty="0">
              <a:latin typeface="Times New Roman"/>
              <a:cs typeface="Times New Roman"/>
            </a:endParaRPr>
          </a:p>
          <a:p>
            <a:pPr marL="359616" indent="-342991">
              <a:buFont typeface="+mj-lt"/>
              <a:buAutoNum type="arabicPeriod"/>
              <a:tabLst>
                <a:tab pos="335985" algn="l"/>
              </a:tabLst>
            </a:pPr>
            <a:r>
              <a:rPr lang="en-US" sz="2101" b="1" dirty="0">
                <a:latin typeface="Times New Roman"/>
                <a:cs typeface="Times New Roman"/>
              </a:rPr>
              <a:t>Facial Expression</a:t>
            </a:r>
            <a:endParaRPr sz="210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816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Shape 1"/>
          <p:cNvSpPr txBox="1"/>
          <p:nvPr/>
        </p:nvSpPr>
        <p:spPr>
          <a:xfrm>
            <a:off x="628454" y="1130431"/>
            <a:ext cx="7886324" cy="99412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1" spc="-5" dirty="0">
                <a:solidFill>
                  <a:srgbClr val="000000"/>
                </a:solidFill>
                <a:latin typeface="Calibri Light"/>
              </a:rPr>
              <a:t>Lagophthalmos</a:t>
            </a:r>
            <a:endParaRPr lang="en-US" sz="3301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" name="TextShape 2"/>
          <p:cNvSpPr txBox="1"/>
          <p:nvPr/>
        </p:nvSpPr>
        <p:spPr>
          <a:xfrm>
            <a:off x="628454" y="2226107"/>
            <a:ext cx="7886324" cy="326407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95385" indent="-385663">
              <a:spcBef>
                <a:spcPts val="1565"/>
              </a:spcBef>
              <a:buClr>
                <a:srgbClr val="000000"/>
              </a:buClr>
              <a:buSzPct val="90000"/>
              <a:buFont typeface="Wingdings" charset="2"/>
              <a:buChar char=""/>
            </a:pPr>
            <a:r>
              <a:rPr lang="en-US" sz="2101" spc="-1">
                <a:solidFill>
                  <a:srgbClr val="000000"/>
                </a:solidFill>
                <a:latin typeface="Calibri"/>
              </a:rPr>
              <a:t>Incomp</a:t>
            </a:r>
            <a:r>
              <a:rPr lang="en-US" sz="2101" spc="-9">
                <a:solidFill>
                  <a:srgbClr val="000000"/>
                </a:solidFill>
                <a:latin typeface="Calibri"/>
              </a:rPr>
              <a:t>l</a:t>
            </a:r>
            <a:r>
              <a:rPr lang="en-US" sz="2101" spc="-1">
                <a:solidFill>
                  <a:srgbClr val="000000"/>
                </a:solidFill>
                <a:latin typeface="Calibri"/>
              </a:rPr>
              <a:t>ete cl</a:t>
            </a:r>
            <a:r>
              <a:rPr lang="en-US" sz="2101" spc="-9">
                <a:solidFill>
                  <a:srgbClr val="000000"/>
                </a:solidFill>
                <a:latin typeface="Calibri"/>
              </a:rPr>
              <a:t>o</a:t>
            </a:r>
            <a:r>
              <a:rPr lang="en-US" sz="2101" spc="-1">
                <a:solidFill>
                  <a:srgbClr val="000000"/>
                </a:solidFill>
                <a:latin typeface="Calibri"/>
              </a:rPr>
              <a:t>sure</a:t>
            </a:r>
            <a:r>
              <a:rPr lang="en-US" sz="2101" spc="7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101" spc="-1">
                <a:solidFill>
                  <a:srgbClr val="000000"/>
                </a:solidFill>
                <a:latin typeface="Calibri"/>
              </a:rPr>
              <a:t>of</a:t>
            </a:r>
            <a:r>
              <a:rPr lang="en-US" sz="2101" spc="-9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101" spc="-1">
                <a:solidFill>
                  <a:srgbClr val="000000"/>
                </a:solidFill>
                <a:latin typeface="Calibri"/>
              </a:rPr>
              <a:t>the</a:t>
            </a:r>
            <a:r>
              <a:rPr lang="en-US" sz="2101" spc="3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101" spc="-1">
                <a:solidFill>
                  <a:srgbClr val="000000"/>
                </a:solidFill>
                <a:latin typeface="Calibri"/>
              </a:rPr>
              <a:t>palpebral</a:t>
            </a:r>
            <a:r>
              <a:rPr lang="en-US" sz="2101" spc="14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101" spc="-1">
                <a:solidFill>
                  <a:srgbClr val="000000"/>
                </a:solidFill>
                <a:latin typeface="Calibri"/>
              </a:rPr>
              <a:t>a</a:t>
            </a:r>
            <a:r>
              <a:rPr lang="en-US" sz="2101" spc="-9">
                <a:solidFill>
                  <a:srgbClr val="000000"/>
                </a:solidFill>
                <a:latin typeface="Calibri"/>
              </a:rPr>
              <a:t>p</a:t>
            </a:r>
            <a:r>
              <a:rPr lang="en-US" sz="2101" spc="-1">
                <a:solidFill>
                  <a:srgbClr val="000000"/>
                </a:solidFill>
                <a:latin typeface="Calibri"/>
              </a:rPr>
              <a:t>erture w</a:t>
            </a:r>
            <a:r>
              <a:rPr lang="en-US" sz="2101" spc="-9">
                <a:solidFill>
                  <a:srgbClr val="000000"/>
                </a:solidFill>
                <a:latin typeface="Calibri"/>
              </a:rPr>
              <a:t>h</a:t>
            </a:r>
            <a:r>
              <a:rPr lang="en-US" sz="2101" spc="-1">
                <a:solidFill>
                  <a:srgbClr val="000000"/>
                </a:solidFill>
                <a:latin typeface="Calibri"/>
              </a:rPr>
              <a:t>en</a:t>
            </a:r>
            <a:r>
              <a:rPr lang="en-US" sz="2101" spc="3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101" spc="-1">
                <a:solidFill>
                  <a:srgbClr val="000000"/>
                </a:solidFill>
                <a:latin typeface="Calibri"/>
              </a:rPr>
              <a:t>attempt</a:t>
            </a:r>
            <a:r>
              <a:rPr lang="en-US" sz="2101" spc="-11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101" spc="-1">
                <a:solidFill>
                  <a:srgbClr val="000000"/>
                </a:solidFill>
                <a:latin typeface="Calibri"/>
              </a:rPr>
              <a:t>is made</a:t>
            </a:r>
            <a:r>
              <a:rPr lang="en-US" sz="2101" spc="7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101" spc="-1">
                <a:solidFill>
                  <a:srgbClr val="000000"/>
                </a:solidFill>
                <a:latin typeface="Calibri"/>
              </a:rPr>
              <a:t>to</a:t>
            </a:r>
            <a:r>
              <a:rPr lang="en-US" sz="2101" spc="-16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101" spc="-1">
                <a:solidFill>
                  <a:srgbClr val="000000"/>
                </a:solidFill>
                <a:latin typeface="Calibri"/>
              </a:rPr>
              <a:t>cl</a:t>
            </a:r>
            <a:r>
              <a:rPr lang="en-US" sz="2101" spc="-9">
                <a:solidFill>
                  <a:srgbClr val="000000"/>
                </a:solidFill>
                <a:latin typeface="Calibri"/>
              </a:rPr>
              <a:t>o</a:t>
            </a:r>
            <a:r>
              <a:rPr lang="en-US" sz="2101" spc="-1">
                <a:solidFill>
                  <a:srgbClr val="000000"/>
                </a:solidFill>
                <a:latin typeface="Calibri"/>
              </a:rPr>
              <a:t>se</a:t>
            </a:r>
            <a:r>
              <a:rPr lang="en-US" sz="2101" spc="7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101" spc="-1">
                <a:solidFill>
                  <a:srgbClr val="000000"/>
                </a:solidFill>
                <a:latin typeface="Calibri"/>
              </a:rPr>
              <a:t>the eyes</a:t>
            </a:r>
          </a:p>
          <a:p>
            <a:pPr marL="395385" indent="-385663">
              <a:spcBef>
                <a:spcPts val="1565"/>
              </a:spcBef>
              <a:buClr>
                <a:srgbClr val="000000"/>
              </a:buClr>
              <a:buSzPct val="90000"/>
              <a:buFont typeface="Wingdings" charset="2"/>
              <a:buChar char=""/>
            </a:pPr>
            <a:r>
              <a:rPr lang="en-US" sz="2101" spc="-1">
                <a:solidFill>
                  <a:srgbClr val="000000"/>
                </a:solidFill>
                <a:latin typeface="Calibri"/>
              </a:rPr>
              <a:t>Cause: Facial Nerve Palsy</a:t>
            </a:r>
          </a:p>
          <a:p>
            <a:pPr>
              <a:lnSpc>
                <a:spcPct val="90000"/>
              </a:lnSpc>
              <a:spcBef>
                <a:spcPts val="751"/>
              </a:spcBef>
            </a:pPr>
            <a:endParaRPr lang="en-US" sz="2101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" name="CustomShape 3"/>
          <p:cNvSpPr/>
          <p:nvPr/>
        </p:nvSpPr>
        <p:spPr>
          <a:xfrm>
            <a:off x="5737644" y="3207272"/>
            <a:ext cx="1892383" cy="1476745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971783" y="918724"/>
            <a:ext cx="2981032" cy="4689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7499"/>
            <a:r>
              <a:rPr sz="2963" b="1" spc="-269" dirty="0">
                <a:latin typeface="Times New Roman"/>
                <a:cs typeface="Times New Roman"/>
              </a:rPr>
              <a:t>T</a:t>
            </a:r>
            <a:r>
              <a:rPr sz="2963" b="1" spc="14" dirty="0">
                <a:latin typeface="Times New Roman"/>
                <a:cs typeface="Times New Roman"/>
              </a:rPr>
              <a:t>umo</a:t>
            </a:r>
            <a:r>
              <a:rPr sz="2963" b="1" dirty="0">
                <a:latin typeface="Times New Roman"/>
                <a:cs typeface="Times New Roman"/>
              </a:rPr>
              <a:t>r</a:t>
            </a:r>
            <a:r>
              <a:rPr sz="2963" b="1" spc="7" dirty="0">
                <a:latin typeface="Times New Roman"/>
                <a:cs typeface="Times New Roman"/>
              </a:rPr>
              <a:t>s of the lids</a:t>
            </a:r>
            <a:endParaRPr sz="2963" dirty="0">
              <a:latin typeface="Times New Roman"/>
              <a:cs typeface="Times New Roman"/>
            </a:endParaRPr>
          </a:p>
        </p:txBody>
      </p:sp>
      <p:sp>
        <p:nvSpPr>
          <p:cNvPr id="3" name="TextShape 2"/>
          <p:cNvSpPr txBox="1"/>
          <p:nvPr/>
        </p:nvSpPr>
        <p:spPr>
          <a:xfrm>
            <a:off x="628454" y="2034627"/>
            <a:ext cx="6605920" cy="3264070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751"/>
              </a:spcBef>
            </a:pPr>
            <a:r>
              <a:rPr lang="en-US" sz="2101" b="1" spc="-1" dirty="0">
                <a:solidFill>
                  <a:srgbClr val="000000"/>
                </a:solidFill>
                <a:latin typeface="Calibri"/>
              </a:rPr>
              <a:t>CLASSIFICATION </a:t>
            </a:r>
            <a:endParaRPr lang="en-US" sz="2101" spc="-1" dirty="0">
              <a:solidFill>
                <a:srgbClr val="000000"/>
              </a:solidFill>
              <a:latin typeface="Calibri"/>
            </a:endParaRPr>
          </a:p>
          <a:p>
            <a:pPr marL="385933" indent="-385663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Calibri Light"/>
              <a:buAutoNum type="alphaUcPeriod"/>
            </a:pPr>
            <a:r>
              <a:rPr lang="en-US" sz="2101" u="sng" spc="-1" dirty="0">
                <a:solidFill>
                  <a:srgbClr val="000000"/>
                </a:solidFill>
                <a:latin typeface="Calibri"/>
              </a:rPr>
              <a:t>BENIGN TUMORS </a:t>
            </a:r>
            <a:endParaRPr lang="en-US" sz="2101" spc="-1" dirty="0">
              <a:solidFill>
                <a:srgbClr val="000000"/>
              </a:solidFill>
              <a:latin typeface="Calibri"/>
            </a:endParaRPr>
          </a:p>
          <a:p>
            <a:pPr marL="342991">
              <a:lnSpc>
                <a:spcPct val="90000"/>
              </a:lnSpc>
              <a:spcBef>
                <a:spcPts val="374"/>
              </a:spcBef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1. </a:t>
            </a:r>
            <a:r>
              <a:rPr lang="en-US" spc="-1" dirty="0" err="1">
                <a:solidFill>
                  <a:srgbClr val="000000"/>
                </a:solidFill>
                <a:latin typeface="Calibri"/>
              </a:rPr>
              <a:t>Papillomas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 </a:t>
            </a:r>
          </a:p>
          <a:p>
            <a:pPr marL="342991">
              <a:lnSpc>
                <a:spcPct val="90000"/>
              </a:lnSpc>
              <a:spcBef>
                <a:spcPts val="374"/>
              </a:spcBef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2. </a:t>
            </a:r>
            <a:r>
              <a:rPr lang="en-US" spc="-1" dirty="0" err="1">
                <a:solidFill>
                  <a:srgbClr val="000000"/>
                </a:solidFill>
                <a:latin typeface="Calibri"/>
              </a:rPr>
              <a:t>Xanthelasma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 </a:t>
            </a:r>
          </a:p>
          <a:p>
            <a:pPr marL="342991">
              <a:lnSpc>
                <a:spcPct val="90000"/>
              </a:lnSpc>
              <a:spcBef>
                <a:spcPts val="374"/>
              </a:spcBef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en-US" spc="-1" dirty="0" err="1">
                <a:solidFill>
                  <a:srgbClr val="000000"/>
                </a:solidFill>
                <a:latin typeface="Calibri"/>
              </a:rPr>
              <a:t>Haemangioma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 </a:t>
            </a:r>
          </a:p>
          <a:p>
            <a:pPr marL="342991">
              <a:lnSpc>
                <a:spcPct val="90000"/>
              </a:lnSpc>
              <a:spcBef>
                <a:spcPts val="374"/>
              </a:spcBef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4. </a:t>
            </a:r>
            <a:r>
              <a:rPr lang="en-US" spc="-1" dirty="0" err="1">
                <a:solidFill>
                  <a:srgbClr val="000000"/>
                </a:solidFill>
                <a:latin typeface="Calibri"/>
              </a:rPr>
              <a:t>Neurofibroma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 (von Recklinghausen’s disease).</a:t>
            </a:r>
          </a:p>
          <a:p>
            <a:pPr marL="385933" indent="-385663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Calibri Light"/>
              <a:buAutoNum type="alphaUcPeriod"/>
            </a:pPr>
            <a:r>
              <a:rPr lang="en-US" sz="2101" u="sng" spc="-1" dirty="0">
                <a:solidFill>
                  <a:srgbClr val="000000"/>
                </a:solidFill>
                <a:latin typeface="Calibri"/>
              </a:rPr>
              <a:t>MALIGNANT TUMOURS </a:t>
            </a:r>
            <a:endParaRPr lang="en-US" sz="2101" spc="-1" dirty="0">
              <a:solidFill>
                <a:srgbClr val="000000"/>
              </a:solidFill>
              <a:latin typeface="Calibri"/>
            </a:endParaRPr>
          </a:p>
          <a:p>
            <a:pPr marL="342991">
              <a:lnSpc>
                <a:spcPct val="90000"/>
              </a:lnSpc>
              <a:spcBef>
                <a:spcPts val="374"/>
              </a:spcBef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1. Basal-cell Carcinoma </a:t>
            </a:r>
          </a:p>
          <a:p>
            <a:pPr marL="342991">
              <a:lnSpc>
                <a:spcPct val="90000"/>
              </a:lnSpc>
              <a:spcBef>
                <a:spcPts val="374"/>
              </a:spcBef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2. Squamous cell Carcinoma </a:t>
            </a:r>
          </a:p>
          <a:p>
            <a:pPr marL="342991">
              <a:lnSpc>
                <a:spcPct val="90000"/>
              </a:lnSpc>
              <a:spcBef>
                <a:spcPts val="374"/>
              </a:spcBef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3. Sebaceous Gland Carcinoma </a:t>
            </a:r>
          </a:p>
          <a:p>
            <a:pPr marL="342991">
              <a:lnSpc>
                <a:spcPct val="90000"/>
              </a:lnSpc>
              <a:spcBef>
                <a:spcPts val="374"/>
              </a:spcBef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4. Malignant Melanoma </a:t>
            </a:r>
          </a:p>
        </p:txBody>
      </p:sp>
    </p:spTree>
    <p:extLst>
      <p:ext uri="{BB962C8B-B14F-4D97-AF65-F5344CB8AC3E}">
        <p14:creationId xmlns:p14="http://schemas.microsoft.com/office/powerpoint/2010/main" val="394900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211918" y="1105291"/>
            <a:ext cx="2488421" cy="42611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7499"/>
            <a:r>
              <a:rPr lang="en-US" sz="2687" dirty="0">
                <a:latin typeface="Times New Roman"/>
                <a:cs typeface="Times New Roman"/>
              </a:rPr>
              <a:t>Benign</a:t>
            </a:r>
            <a:r>
              <a:rPr sz="2687" dirty="0">
                <a:latin typeface="Times New Roman"/>
                <a:cs typeface="Times New Roman"/>
              </a:rPr>
              <a:t> tumors</a:t>
            </a:r>
          </a:p>
        </p:txBody>
      </p:sp>
    </p:spTree>
    <p:extLst>
      <p:ext uri="{BB962C8B-B14F-4D97-AF65-F5344CB8AC3E}">
        <p14:creationId xmlns:p14="http://schemas.microsoft.com/office/powerpoint/2010/main" val="11702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6776" rIns="0" bIns="0" rtlCol="0" anchor="ctr">
            <a:noAutofit/>
          </a:bodyPr>
          <a:lstStyle/>
          <a:p>
            <a:pPr marL="1133951">
              <a:lnSpc>
                <a:spcPct val="100000"/>
              </a:lnSpc>
            </a:pPr>
            <a:r>
              <a:rPr sz="2687" dirty="0">
                <a:latin typeface="Times New Roman"/>
                <a:cs typeface="Times New Roman"/>
              </a:rPr>
              <a:t>Hemangioma</a:t>
            </a:r>
            <a:endParaRPr sz="2687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12039" y="2377968"/>
            <a:ext cx="3913515" cy="20617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80"/>
          </a:p>
        </p:txBody>
      </p:sp>
      <p:sp>
        <p:nvSpPr>
          <p:cNvPr id="6" name="object 6"/>
          <p:cNvSpPr txBox="1"/>
          <p:nvPr/>
        </p:nvSpPr>
        <p:spPr>
          <a:xfrm>
            <a:off x="3730436" y="4958087"/>
            <a:ext cx="1224087" cy="19599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7499"/>
            <a:r>
              <a:rPr sz="1171" spc="7" dirty="0">
                <a:latin typeface="Arial"/>
                <a:cs typeface="Arial"/>
              </a:rPr>
              <a:t>Strawberry nevus</a:t>
            </a:r>
            <a:endParaRPr sz="1171">
              <a:latin typeface="Arial"/>
              <a:cs typeface="Arial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510968" y="2573689"/>
            <a:ext cx="3708840" cy="94365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1869" indent="-214370">
              <a:buFont typeface="Arial" panose="020B0604020202020204" pitchFamily="34" charset="0"/>
              <a:buChar char="•"/>
            </a:pPr>
            <a:r>
              <a:rPr sz="1309" spc="14" dirty="0">
                <a:latin typeface="Times New Roman"/>
                <a:cs typeface="Times New Roman"/>
              </a:rPr>
              <a:t>Arise</a:t>
            </a:r>
            <a:r>
              <a:rPr sz="1309" spc="7" dirty="0">
                <a:latin typeface="Times New Roman"/>
                <a:cs typeface="Times New Roman"/>
              </a:rPr>
              <a:t> </a:t>
            </a:r>
            <a:r>
              <a:rPr sz="1309" spc="14" dirty="0">
                <a:latin typeface="Times New Roman"/>
                <a:cs typeface="Times New Roman"/>
              </a:rPr>
              <a:t>at</a:t>
            </a:r>
            <a:r>
              <a:rPr sz="1309" spc="7" dirty="0">
                <a:latin typeface="Times New Roman"/>
                <a:cs typeface="Times New Roman"/>
              </a:rPr>
              <a:t> </a:t>
            </a:r>
            <a:r>
              <a:rPr sz="1309" spc="14" dirty="0">
                <a:latin typeface="Times New Roman"/>
                <a:cs typeface="Times New Roman"/>
              </a:rPr>
              <a:t>or</a:t>
            </a:r>
            <a:r>
              <a:rPr sz="1309" spc="7" dirty="0">
                <a:latin typeface="Times New Roman"/>
                <a:cs typeface="Times New Roman"/>
              </a:rPr>
              <a:t> </a:t>
            </a:r>
            <a:r>
              <a:rPr sz="1309" spc="14" dirty="0">
                <a:latin typeface="Times New Roman"/>
                <a:cs typeface="Times New Roman"/>
              </a:rPr>
              <a:t>shortly</a:t>
            </a:r>
            <a:r>
              <a:rPr sz="1309" spc="7" dirty="0">
                <a:latin typeface="Times New Roman"/>
                <a:cs typeface="Times New Roman"/>
              </a:rPr>
              <a:t> </a:t>
            </a:r>
            <a:r>
              <a:rPr sz="1309" spc="14" dirty="0">
                <a:latin typeface="Times New Roman"/>
                <a:cs typeface="Times New Roman"/>
              </a:rPr>
              <a:t>after</a:t>
            </a:r>
            <a:r>
              <a:rPr sz="1309" spc="7" dirty="0">
                <a:latin typeface="Times New Roman"/>
                <a:cs typeface="Times New Roman"/>
              </a:rPr>
              <a:t> </a:t>
            </a:r>
            <a:r>
              <a:rPr sz="1309" spc="14" dirty="0">
                <a:latin typeface="Times New Roman"/>
                <a:cs typeface="Times New Roman"/>
              </a:rPr>
              <a:t>birth</a:t>
            </a:r>
            <a:endParaRPr lang="en-US" sz="1309" spc="14" dirty="0">
              <a:latin typeface="Times New Roman"/>
              <a:cs typeface="Times New Roman"/>
            </a:endParaRPr>
          </a:p>
          <a:p>
            <a:pPr marL="231869" indent="-214370">
              <a:buFont typeface="Arial" panose="020B0604020202020204" pitchFamily="34" charset="0"/>
              <a:buChar char="•"/>
            </a:pPr>
            <a:r>
              <a:rPr lang="en-US" sz="1309" spc="14" dirty="0">
                <a:latin typeface="Times New Roman"/>
                <a:cs typeface="Times New Roman"/>
              </a:rPr>
              <a:t>involute</a:t>
            </a:r>
            <a:r>
              <a:rPr lang="en-US" sz="1309" spc="7" dirty="0">
                <a:latin typeface="Times New Roman"/>
                <a:cs typeface="Times New Roman"/>
              </a:rPr>
              <a:t> </a:t>
            </a:r>
            <a:r>
              <a:rPr lang="en-US" sz="1309" spc="14" dirty="0">
                <a:latin typeface="Times New Roman"/>
                <a:cs typeface="Times New Roman"/>
              </a:rPr>
              <a:t>spontaneously</a:t>
            </a:r>
            <a:r>
              <a:rPr lang="en-US" sz="1309" spc="7" dirty="0">
                <a:latin typeface="Times New Roman"/>
                <a:cs typeface="Times New Roman"/>
              </a:rPr>
              <a:t> </a:t>
            </a:r>
            <a:r>
              <a:rPr lang="en-US" sz="1309" spc="14" dirty="0">
                <a:latin typeface="Times New Roman"/>
                <a:cs typeface="Times New Roman"/>
              </a:rPr>
              <a:t>by</a:t>
            </a:r>
            <a:r>
              <a:rPr lang="en-US" sz="1309" spc="7" dirty="0">
                <a:latin typeface="Times New Roman"/>
                <a:cs typeface="Times New Roman"/>
              </a:rPr>
              <a:t> </a:t>
            </a:r>
            <a:r>
              <a:rPr lang="en-US" sz="1309" spc="14" dirty="0">
                <a:latin typeface="Times New Roman"/>
                <a:cs typeface="Times New Roman"/>
              </a:rPr>
              <a:t>age</a:t>
            </a:r>
            <a:r>
              <a:rPr lang="en-US" sz="1309" spc="7" dirty="0">
                <a:latin typeface="Times New Roman"/>
                <a:cs typeface="Times New Roman"/>
              </a:rPr>
              <a:t> </a:t>
            </a:r>
            <a:r>
              <a:rPr lang="en-US" sz="1309" spc="14" dirty="0">
                <a:latin typeface="Times New Roman"/>
                <a:cs typeface="Times New Roman"/>
              </a:rPr>
              <a:t>7</a:t>
            </a:r>
            <a:r>
              <a:rPr lang="en-US" sz="1309" spc="7" dirty="0">
                <a:latin typeface="Times New Roman"/>
                <a:cs typeface="Times New Roman"/>
              </a:rPr>
              <a:t> </a:t>
            </a:r>
            <a:r>
              <a:rPr lang="en-US" sz="1309" spc="14" dirty="0">
                <a:latin typeface="Times New Roman"/>
                <a:cs typeface="Times New Roman"/>
              </a:rPr>
              <a:t>years</a:t>
            </a:r>
          </a:p>
          <a:p>
            <a:pPr marL="231869" indent="-214370">
              <a:buFont typeface="Arial" panose="020B0604020202020204" pitchFamily="34" charset="0"/>
              <a:buChar char="•"/>
            </a:pPr>
            <a:r>
              <a:rPr lang="en-US" sz="1309" spc="14" dirty="0">
                <a:latin typeface="Times New Roman"/>
                <a:cs typeface="Times New Roman"/>
              </a:rPr>
              <a:t>Anisometropia,</a:t>
            </a:r>
            <a:r>
              <a:rPr lang="en-US" sz="1309" spc="7" dirty="0">
                <a:latin typeface="Times New Roman"/>
                <a:cs typeface="Times New Roman"/>
              </a:rPr>
              <a:t> A</a:t>
            </a:r>
            <a:r>
              <a:rPr lang="en-US" sz="1309" spc="14" dirty="0">
                <a:latin typeface="Times New Roman"/>
                <a:cs typeface="Times New Roman"/>
              </a:rPr>
              <a:t>mblyopia</a:t>
            </a:r>
            <a:endParaRPr lang="en-US" sz="1309" dirty="0">
              <a:latin typeface="Times New Roman"/>
              <a:cs typeface="Times New Roman"/>
            </a:endParaRPr>
          </a:p>
          <a:p>
            <a:pPr marL="17499"/>
            <a:endParaRPr lang="en-US" sz="1309" dirty="0">
              <a:latin typeface="Times New Roman"/>
              <a:cs typeface="Times New Roman"/>
            </a:endParaRPr>
          </a:p>
          <a:p>
            <a:pPr marL="17499"/>
            <a:endParaRPr lang="en-US" sz="1309" spc="14" dirty="0">
              <a:latin typeface="Times New Roman"/>
              <a:cs typeface="Times New Roman"/>
            </a:endParaRPr>
          </a:p>
          <a:p>
            <a:pPr marL="17499"/>
            <a:endParaRPr lang="en-US" sz="1309" spc="14" dirty="0">
              <a:latin typeface="Times New Roman"/>
              <a:cs typeface="Times New Roman"/>
            </a:endParaRPr>
          </a:p>
          <a:p>
            <a:pPr marL="17499"/>
            <a:endParaRPr lang="en-US" sz="1309" spc="14" dirty="0">
              <a:latin typeface="Times New Roman"/>
              <a:cs typeface="Times New Roman"/>
            </a:endParaRPr>
          </a:p>
          <a:p>
            <a:pPr marL="17499"/>
            <a:endParaRPr lang="en-US" sz="1309" spc="14" dirty="0">
              <a:latin typeface="Times New Roman"/>
              <a:cs typeface="Times New Roman"/>
            </a:endParaRPr>
          </a:p>
          <a:p>
            <a:pPr marL="17499"/>
            <a:endParaRPr sz="1309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2408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70004" y="1065792"/>
            <a:ext cx="5016719" cy="719626"/>
          </a:xfrm>
          <a:prstGeom prst="rect">
            <a:avLst/>
          </a:prstGeom>
        </p:spPr>
        <p:txBody>
          <a:bodyPr vert="horz" wrap="square" lIns="0" tIns="276506" rIns="0" bIns="0" rtlCol="0" anchor="ctr">
            <a:noAutofit/>
          </a:bodyPr>
          <a:lstStyle/>
          <a:p>
            <a:r>
              <a:rPr lang="en-US" sz="2701" dirty="0" err="1">
                <a:latin typeface="Times New Roman"/>
                <a:cs typeface="Times New Roman"/>
              </a:rPr>
              <a:t>Stu</a:t>
            </a:r>
            <a:r>
              <a:rPr lang="en-US" sz="2701" spc="-55" dirty="0" err="1">
                <a:latin typeface="Times New Roman"/>
                <a:cs typeface="Times New Roman"/>
              </a:rPr>
              <a:t>r</a:t>
            </a:r>
            <a:r>
              <a:rPr lang="en-US" sz="2701" dirty="0" err="1">
                <a:latin typeface="Times New Roman"/>
                <a:cs typeface="Times New Roman"/>
              </a:rPr>
              <a:t>ge</a:t>
            </a:r>
            <a:r>
              <a:rPr lang="en-US" sz="2701" dirty="0">
                <a:latin typeface="Times New Roman"/>
                <a:cs typeface="Times New Roman"/>
              </a:rPr>
              <a:t>-weber syndrome</a:t>
            </a:r>
            <a:endParaRPr sz="2687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63704" y="2165064"/>
            <a:ext cx="5746473" cy="116371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60491" indent="-342991">
              <a:buFont typeface="+mj-lt"/>
              <a:buAutoNum type="arabicPeriod"/>
            </a:pPr>
            <a:r>
              <a:rPr sz="1515" spc="-7" dirty="0">
                <a:latin typeface="Times New Roman"/>
                <a:cs typeface="Times New Roman"/>
              </a:rPr>
              <a:t>Port </a:t>
            </a:r>
            <a:r>
              <a:rPr sz="1515" spc="-14" dirty="0">
                <a:latin typeface="Times New Roman"/>
                <a:cs typeface="Times New Roman"/>
              </a:rPr>
              <a:t>–wine</a:t>
            </a:r>
            <a:r>
              <a:rPr sz="1515" spc="-7" dirty="0">
                <a:latin typeface="Times New Roman"/>
                <a:cs typeface="Times New Roman"/>
              </a:rPr>
              <a:t> stain birthmark covers </a:t>
            </a:r>
            <a:r>
              <a:rPr sz="1515" spc="-14" dirty="0">
                <a:latin typeface="Times New Roman"/>
                <a:cs typeface="Times New Roman"/>
              </a:rPr>
              <a:t>one</a:t>
            </a:r>
            <a:r>
              <a:rPr sz="1515" spc="-7" dirty="0">
                <a:latin typeface="Times New Roman"/>
                <a:cs typeface="Times New Roman"/>
              </a:rPr>
              <a:t> side of face</a:t>
            </a:r>
            <a:endParaRPr sz="1515" dirty="0">
              <a:latin typeface="Times New Roman"/>
              <a:cs typeface="Times New Roman"/>
            </a:endParaRPr>
          </a:p>
          <a:p>
            <a:pPr marL="342991" indent="-342991">
              <a:lnSpc>
                <a:spcPts val="1653"/>
              </a:lnSpc>
              <a:spcBef>
                <a:spcPts val="135"/>
              </a:spcBef>
              <a:buFont typeface="+mj-lt"/>
              <a:buAutoNum type="arabicPeriod"/>
            </a:pPr>
            <a:endParaRPr sz="1653" dirty="0"/>
          </a:p>
          <a:p>
            <a:pPr marL="360491" indent="-342991">
              <a:buFont typeface="+mj-lt"/>
              <a:buAutoNum type="arabicPeriod"/>
            </a:pPr>
            <a:r>
              <a:rPr sz="1515" spc="-14" dirty="0">
                <a:latin typeface="Times New Roman"/>
                <a:cs typeface="Times New Roman"/>
              </a:rPr>
              <a:t>Glaucoma</a:t>
            </a:r>
            <a:endParaRPr sz="1515" dirty="0">
              <a:latin typeface="Times New Roman"/>
              <a:cs typeface="Times New Roman"/>
            </a:endParaRPr>
          </a:p>
          <a:p>
            <a:pPr marL="342991" indent="-342991">
              <a:lnSpc>
                <a:spcPts val="1653"/>
              </a:lnSpc>
              <a:spcBef>
                <a:spcPts val="135"/>
              </a:spcBef>
              <a:buFont typeface="+mj-lt"/>
              <a:buAutoNum type="arabicPeriod"/>
            </a:pPr>
            <a:endParaRPr sz="1653" dirty="0"/>
          </a:p>
          <a:p>
            <a:pPr marL="360491" indent="-342991">
              <a:buFont typeface="+mj-lt"/>
              <a:buAutoNum type="arabicPeriod"/>
            </a:pPr>
            <a:r>
              <a:rPr sz="1515" spc="-14" dirty="0">
                <a:latin typeface="Times New Roman"/>
                <a:cs typeface="Times New Roman"/>
              </a:rPr>
              <a:t>Nervous</a:t>
            </a:r>
            <a:r>
              <a:rPr sz="1515" spc="-7" dirty="0">
                <a:latin typeface="Times New Roman"/>
                <a:cs typeface="Times New Roman"/>
              </a:rPr>
              <a:t> system problems</a:t>
            </a:r>
            <a:endParaRPr sz="1515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89879" y="3841540"/>
            <a:ext cx="1560608" cy="18017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80" dirty="0"/>
          </a:p>
        </p:txBody>
      </p:sp>
      <p:pic>
        <p:nvPicPr>
          <p:cNvPr id="1026" name="Picture 2" descr="Another image of Sturge-Weber syndrome patients with related disorders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" t="2115" r="1531" b="3627"/>
          <a:stretch/>
        </p:blipFill>
        <p:spPr bwMode="auto">
          <a:xfrm>
            <a:off x="1186158" y="3841540"/>
            <a:ext cx="3392206" cy="180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6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2135" rIns="0" bIns="0" rtlCol="0" anchor="ctr">
            <a:noAutofit/>
          </a:bodyPr>
          <a:lstStyle/>
          <a:p>
            <a:pPr marL="718342">
              <a:lnSpc>
                <a:spcPct val="100000"/>
              </a:lnSpc>
            </a:pPr>
            <a:r>
              <a:rPr sz="2687" dirty="0">
                <a:latin typeface="Times New Roman"/>
                <a:cs typeface="Times New Roman"/>
              </a:rPr>
              <a:t>Nevus of the eyelid</a:t>
            </a:r>
            <a:endParaRPr sz="2687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54341" y="2162807"/>
            <a:ext cx="4123508" cy="30926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80"/>
          </a:p>
        </p:txBody>
      </p:sp>
      <p:sp>
        <p:nvSpPr>
          <p:cNvPr id="6" name="object 6"/>
          <p:cNvSpPr txBox="1"/>
          <p:nvPr/>
        </p:nvSpPr>
        <p:spPr>
          <a:xfrm>
            <a:off x="3157725" y="4543460"/>
            <a:ext cx="1562701" cy="19599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7499"/>
            <a:r>
              <a:rPr sz="1171" spc="1481" dirty="0">
                <a:solidFill>
                  <a:srgbClr val="A6A6A6"/>
                </a:solidFill>
                <a:latin typeface="Arial"/>
                <a:cs typeface="Arial"/>
              </a:rPr>
              <a:t>ྎ࿥ܐ޾܅ᴺ፲ᑀᴯਡ</a:t>
            </a:r>
            <a:endParaRPr sz="117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70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Shape 1"/>
          <p:cNvSpPr txBox="1"/>
          <p:nvPr/>
        </p:nvSpPr>
        <p:spPr>
          <a:xfrm>
            <a:off x="628454" y="1130431"/>
            <a:ext cx="7886324" cy="99412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1" spc="-1">
                <a:solidFill>
                  <a:srgbClr val="000000"/>
                </a:solidFill>
                <a:latin typeface="Calibri Light"/>
              </a:rPr>
              <a:t>Papillomas</a:t>
            </a:r>
            <a:endParaRPr lang="en-US" sz="3301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1" name="Content Placeholder 3"/>
          <p:cNvPicPr/>
          <p:nvPr/>
        </p:nvPicPr>
        <p:blipFill>
          <a:blip r:embed="rId2"/>
          <a:srcRect t="9934" r="3905"/>
          <a:stretch/>
        </p:blipFill>
        <p:spPr>
          <a:xfrm>
            <a:off x="2199183" y="2845918"/>
            <a:ext cx="3080962" cy="178624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extShape 1"/>
          <p:cNvSpPr txBox="1"/>
          <p:nvPr/>
        </p:nvSpPr>
        <p:spPr>
          <a:xfrm>
            <a:off x="628454" y="1130431"/>
            <a:ext cx="7886324" cy="99412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1" spc="-1">
                <a:solidFill>
                  <a:srgbClr val="000000"/>
                </a:solidFill>
                <a:latin typeface="Calibri Light"/>
              </a:rPr>
              <a:t>XANTHELASMA</a:t>
            </a:r>
            <a:endParaRPr lang="en-US" sz="3301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3" name="Content Placeholder 3"/>
          <p:cNvPicPr/>
          <p:nvPr/>
        </p:nvPicPr>
        <p:blipFill>
          <a:blip r:embed="rId2"/>
          <a:stretch/>
        </p:blipFill>
        <p:spPr>
          <a:xfrm>
            <a:off x="2422531" y="2459447"/>
            <a:ext cx="4298169" cy="279765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extShape 1"/>
          <p:cNvSpPr txBox="1"/>
          <p:nvPr/>
        </p:nvSpPr>
        <p:spPr>
          <a:xfrm>
            <a:off x="628454" y="1130431"/>
            <a:ext cx="7886324" cy="99412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1" spc="-1">
                <a:solidFill>
                  <a:srgbClr val="000000"/>
                </a:solidFill>
                <a:latin typeface="Calibri Light"/>
              </a:rPr>
              <a:t>CAPILLARY HAEMANGIOMA</a:t>
            </a:r>
            <a:endParaRPr lang="en-US" sz="3301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5" name="Content Placeholder 3"/>
          <p:cNvPicPr/>
          <p:nvPr/>
        </p:nvPicPr>
        <p:blipFill>
          <a:blip r:embed="rId2"/>
          <a:srcRect r="5307" b="21457"/>
          <a:stretch/>
        </p:blipFill>
        <p:spPr>
          <a:xfrm>
            <a:off x="2340970" y="2592862"/>
            <a:ext cx="4036471" cy="176193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064136" y="1059110"/>
            <a:ext cx="2488421" cy="42611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7499"/>
            <a:r>
              <a:rPr sz="2687" dirty="0">
                <a:latin typeface="Times New Roman"/>
                <a:cs typeface="Times New Roman"/>
              </a:rPr>
              <a:t>Malignant tumors</a:t>
            </a:r>
          </a:p>
        </p:txBody>
      </p:sp>
    </p:spTree>
    <p:extLst>
      <p:ext uri="{BB962C8B-B14F-4D97-AF65-F5344CB8AC3E}">
        <p14:creationId xmlns:p14="http://schemas.microsoft.com/office/powerpoint/2010/main" val="391462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1794631" y="1265395"/>
            <a:ext cx="4845048" cy="112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41025" rIns="0" bIns="0" anchor="ctr"/>
          <a:lstStyle/>
          <a:p>
            <a:pPr marL="536363"/>
            <a:r>
              <a:rPr lang="en-US" sz="3301" spc="-20" dirty="0">
                <a:solidFill>
                  <a:srgbClr val="6F2F9F"/>
                </a:solidFill>
                <a:latin typeface="Arial"/>
              </a:rPr>
              <a:t>Embryology</a:t>
            </a:r>
            <a:r>
              <a:rPr lang="en-US" sz="3301" spc="18" dirty="0">
                <a:solidFill>
                  <a:srgbClr val="6F2F9F"/>
                </a:solidFill>
                <a:latin typeface="Arial"/>
              </a:rPr>
              <a:t> </a:t>
            </a:r>
            <a:r>
              <a:rPr lang="en-US" sz="3301" spc="-16" dirty="0">
                <a:solidFill>
                  <a:srgbClr val="6F2F9F"/>
                </a:solidFill>
                <a:latin typeface="Arial"/>
              </a:rPr>
              <a:t>of</a:t>
            </a:r>
            <a:r>
              <a:rPr lang="en-US" sz="3301" spc="-5" dirty="0">
                <a:solidFill>
                  <a:srgbClr val="6F2F9F"/>
                </a:solidFill>
                <a:latin typeface="Arial"/>
              </a:rPr>
              <a:t> </a:t>
            </a:r>
            <a:r>
              <a:rPr lang="en-US" sz="3301" spc="-20" dirty="0">
                <a:solidFill>
                  <a:srgbClr val="6F2F9F"/>
                </a:solidFill>
                <a:latin typeface="Arial"/>
              </a:rPr>
              <a:t>eyelids</a:t>
            </a:r>
            <a:endParaRPr lang="en-US" sz="3301" spc="-1" dirty="0">
              <a:latin typeface="Arial"/>
            </a:endParaRPr>
          </a:p>
        </p:txBody>
      </p:sp>
      <p:sp>
        <p:nvSpPr>
          <p:cNvPr id="172" name="CustomShape 2"/>
          <p:cNvSpPr/>
          <p:nvPr/>
        </p:nvSpPr>
        <p:spPr>
          <a:xfrm>
            <a:off x="1940142" y="2726277"/>
            <a:ext cx="6672701" cy="8312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356765" indent="-347043">
              <a:buClr>
                <a:srgbClr val="000000"/>
              </a:buClr>
              <a:buSzPct val="89000"/>
              <a:buFont typeface="Wingdings" charset="2"/>
              <a:buChar char=""/>
            </a:pPr>
            <a:r>
              <a:rPr lang="en-US" sz="2101" spc="-11" dirty="0">
                <a:solidFill>
                  <a:srgbClr val="000000"/>
                </a:solidFill>
                <a:latin typeface="Calibri"/>
              </a:rPr>
              <a:t>Der</a:t>
            </a:r>
            <a:r>
              <a:rPr lang="en-US" sz="2101" spc="-5" dirty="0">
                <a:solidFill>
                  <a:srgbClr val="000000"/>
                </a:solidFill>
                <a:latin typeface="Calibri"/>
              </a:rPr>
              <a:t>i</a:t>
            </a:r>
            <a:r>
              <a:rPr lang="en-US" sz="2101" spc="-11" dirty="0">
                <a:solidFill>
                  <a:srgbClr val="000000"/>
                </a:solidFill>
                <a:latin typeface="Calibri"/>
              </a:rPr>
              <a:t>ve</a:t>
            </a:r>
            <a:r>
              <a:rPr lang="en-US" sz="2101" spc="-16" dirty="0">
                <a:solidFill>
                  <a:srgbClr val="000000"/>
                </a:solidFill>
                <a:latin typeface="Calibri"/>
              </a:rPr>
              <a:t>d</a:t>
            </a:r>
            <a:r>
              <a:rPr lang="en-US" sz="2101" spc="9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101" spc="-9" dirty="0">
                <a:solidFill>
                  <a:srgbClr val="000000"/>
                </a:solidFill>
                <a:latin typeface="Calibri"/>
              </a:rPr>
              <a:t>fro</a:t>
            </a:r>
            <a:r>
              <a:rPr lang="en-US" sz="2101" spc="-20" dirty="0">
                <a:solidFill>
                  <a:srgbClr val="000000"/>
                </a:solidFill>
                <a:latin typeface="Calibri"/>
              </a:rPr>
              <a:t>m</a:t>
            </a:r>
            <a:r>
              <a:rPr lang="en-US" sz="2101" spc="-5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101" spc="-9" dirty="0">
                <a:solidFill>
                  <a:srgbClr val="000000"/>
                </a:solidFill>
                <a:latin typeface="Calibri"/>
              </a:rPr>
              <a:t>s</a:t>
            </a:r>
            <a:r>
              <a:rPr lang="en-US" sz="2101" spc="-16" dirty="0">
                <a:solidFill>
                  <a:srgbClr val="000000"/>
                </a:solidFill>
                <a:latin typeface="Calibri"/>
              </a:rPr>
              <a:t>u</a:t>
            </a:r>
            <a:r>
              <a:rPr lang="en-US" sz="2101" spc="-5" dirty="0">
                <a:solidFill>
                  <a:srgbClr val="000000"/>
                </a:solidFill>
                <a:latin typeface="Calibri"/>
              </a:rPr>
              <a:t>r</a:t>
            </a:r>
            <a:r>
              <a:rPr lang="en-US" sz="2101" spc="-11" dirty="0">
                <a:solidFill>
                  <a:srgbClr val="000000"/>
                </a:solidFill>
                <a:latin typeface="Calibri"/>
              </a:rPr>
              <a:t>fa</a:t>
            </a:r>
            <a:r>
              <a:rPr lang="en-US" sz="2101" spc="-5" dirty="0">
                <a:solidFill>
                  <a:srgbClr val="000000"/>
                </a:solidFill>
                <a:latin typeface="Calibri"/>
              </a:rPr>
              <a:t>c</a:t>
            </a:r>
            <a:r>
              <a:rPr lang="en-US" sz="2101" spc="-16" dirty="0">
                <a:solidFill>
                  <a:srgbClr val="000000"/>
                </a:solidFill>
                <a:latin typeface="Calibri"/>
              </a:rPr>
              <a:t>e</a:t>
            </a:r>
            <a:r>
              <a:rPr lang="en-US" sz="2101" spc="-5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101" spc="-11" dirty="0">
                <a:solidFill>
                  <a:srgbClr val="000000"/>
                </a:solidFill>
                <a:latin typeface="Calibri"/>
              </a:rPr>
              <a:t>ec</a:t>
            </a:r>
            <a:r>
              <a:rPr lang="en-US" sz="2101" spc="-5" dirty="0">
                <a:solidFill>
                  <a:srgbClr val="000000"/>
                </a:solidFill>
                <a:latin typeface="Calibri"/>
              </a:rPr>
              <a:t>t</a:t>
            </a:r>
            <a:r>
              <a:rPr lang="en-US" sz="2101" spc="-16" dirty="0">
                <a:solidFill>
                  <a:srgbClr val="000000"/>
                </a:solidFill>
                <a:latin typeface="Calibri"/>
              </a:rPr>
              <a:t>o</a:t>
            </a:r>
            <a:r>
              <a:rPr lang="en-US" sz="2101" spc="-11" dirty="0">
                <a:solidFill>
                  <a:srgbClr val="000000"/>
                </a:solidFill>
                <a:latin typeface="Calibri"/>
              </a:rPr>
              <a:t>d</a:t>
            </a:r>
            <a:r>
              <a:rPr lang="en-US" sz="2101" spc="-16" dirty="0">
                <a:solidFill>
                  <a:srgbClr val="000000"/>
                </a:solidFill>
                <a:latin typeface="Calibri"/>
              </a:rPr>
              <a:t>e</a:t>
            </a:r>
            <a:r>
              <a:rPr lang="en-US" sz="2101" spc="-5" dirty="0">
                <a:solidFill>
                  <a:srgbClr val="000000"/>
                </a:solidFill>
                <a:latin typeface="Calibri"/>
              </a:rPr>
              <a:t>r</a:t>
            </a:r>
            <a:r>
              <a:rPr lang="en-US" sz="2101" spc="-20" dirty="0">
                <a:solidFill>
                  <a:srgbClr val="000000"/>
                </a:solidFill>
                <a:latin typeface="Calibri"/>
              </a:rPr>
              <a:t>m =  Skin</a:t>
            </a:r>
            <a:endParaRPr lang="en-US" sz="2101" spc="-1" dirty="0">
              <a:latin typeface="Arial"/>
            </a:endParaRPr>
          </a:p>
          <a:p>
            <a:pPr marL="356765" indent="-347043">
              <a:spcBef>
                <a:spcPts val="1503"/>
              </a:spcBef>
              <a:buClr>
                <a:srgbClr val="000000"/>
              </a:buClr>
              <a:buSzPct val="89000"/>
              <a:buFont typeface="Wingdings" charset="2"/>
              <a:buChar char=""/>
            </a:pPr>
            <a:r>
              <a:rPr lang="en-US" sz="2101" spc="-16" dirty="0">
                <a:solidFill>
                  <a:srgbClr val="000000"/>
                </a:solidFill>
                <a:latin typeface="Calibri"/>
              </a:rPr>
              <a:t>Me</a:t>
            </a:r>
            <a:r>
              <a:rPr lang="en-US" sz="2101" spc="-5" dirty="0">
                <a:solidFill>
                  <a:srgbClr val="000000"/>
                </a:solidFill>
                <a:latin typeface="Calibri"/>
              </a:rPr>
              <a:t>s</a:t>
            </a:r>
            <a:r>
              <a:rPr lang="en-US" sz="2101" spc="-16" dirty="0">
                <a:solidFill>
                  <a:srgbClr val="000000"/>
                </a:solidFill>
                <a:latin typeface="Calibri"/>
              </a:rPr>
              <a:t>o</a:t>
            </a:r>
            <a:r>
              <a:rPr lang="en-US" sz="2101" spc="-11" dirty="0">
                <a:solidFill>
                  <a:srgbClr val="000000"/>
                </a:solidFill>
                <a:latin typeface="Calibri"/>
              </a:rPr>
              <a:t>d</a:t>
            </a:r>
            <a:r>
              <a:rPr lang="en-US" sz="2101" spc="-16" dirty="0">
                <a:solidFill>
                  <a:srgbClr val="000000"/>
                </a:solidFill>
                <a:latin typeface="Calibri"/>
              </a:rPr>
              <a:t>e</a:t>
            </a:r>
            <a:r>
              <a:rPr lang="en-US" sz="2101" spc="-5" dirty="0">
                <a:solidFill>
                  <a:srgbClr val="000000"/>
                </a:solidFill>
                <a:latin typeface="Calibri"/>
              </a:rPr>
              <a:t>r</a:t>
            </a:r>
            <a:r>
              <a:rPr lang="en-US" sz="2101" spc="-11" dirty="0">
                <a:solidFill>
                  <a:srgbClr val="000000"/>
                </a:solidFill>
                <a:latin typeface="Calibri"/>
              </a:rPr>
              <a:t>mal</a:t>
            </a:r>
            <a:r>
              <a:rPr lang="en-US" sz="2101" spc="22" dirty="0">
                <a:solidFill>
                  <a:srgbClr val="000000"/>
                </a:solidFill>
                <a:latin typeface="Calibri"/>
              </a:rPr>
              <a:t> = </a:t>
            </a:r>
            <a:r>
              <a:rPr lang="en-US" sz="2101" spc="-20" dirty="0">
                <a:solidFill>
                  <a:srgbClr val="000000"/>
                </a:solidFill>
                <a:latin typeface="Calibri"/>
              </a:rPr>
              <a:t>m</a:t>
            </a:r>
            <a:r>
              <a:rPr lang="en-US" sz="2101" spc="-11" dirty="0">
                <a:solidFill>
                  <a:srgbClr val="000000"/>
                </a:solidFill>
                <a:latin typeface="Calibri"/>
              </a:rPr>
              <a:t>us</a:t>
            </a:r>
            <a:r>
              <a:rPr lang="en-US" sz="2101" spc="-9" dirty="0">
                <a:solidFill>
                  <a:srgbClr val="000000"/>
                </a:solidFill>
                <a:latin typeface="Calibri"/>
              </a:rPr>
              <a:t>cl</a:t>
            </a:r>
            <a:r>
              <a:rPr lang="en-US" sz="2101" spc="-11" dirty="0">
                <a:solidFill>
                  <a:srgbClr val="000000"/>
                </a:solidFill>
                <a:latin typeface="Calibri"/>
              </a:rPr>
              <a:t>es</a:t>
            </a:r>
            <a:r>
              <a:rPr lang="en-US" sz="210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101" spc="-11" dirty="0">
                <a:solidFill>
                  <a:srgbClr val="000000"/>
                </a:solidFill>
                <a:latin typeface="Calibri"/>
              </a:rPr>
              <a:t>of</a:t>
            </a:r>
            <a:r>
              <a:rPr lang="en-US" sz="2101" spc="-5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101" spc="-11" dirty="0">
                <a:solidFill>
                  <a:srgbClr val="000000"/>
                </a:solidFill>
                <a:latin typeface="Calibri"/>
              </a:rPr>
              <a:t>the</a:t>
            </a:r>
            <a:r>
              <a:rPr lang="en-US" sz="2101" spc="3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101" spc="-9" dirty="0">
                <a:solidFill>
                  <a:srgbClr val="000000"/>
                </a:solidFill>
                <a:latin typeface="Calibri"/>
              </a:rPr>
              <a:t>l</a:t>
            </a:r>
            <a:r>
              <a:rPr lang="en-US" sz="2101" spc="-5" dirty="0">
                <a:solidFill>
                  <a:srgbClr val="000000"/>
                </a:solidFill>
                <a:latin typeface="Calibri"/>
              </a:rPr>
              <a:t>i</a:t>
            </a:r>
            <a:r>
              <a:rPr lang="en-US" sz="2101" spc="-16" dirty="0">
                <a:solidFill>
                  <a:srgbClr val="000000"/>
                </a:solidFill>
                <a:latin typeface="Calibri"/>
              </a:rPr>
              <a:t>d</a:t>
            </a:r>
            <a:r>
              <a:rPr lang="en-US" sz="2101" spc="-5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101" spc="-9" dirty="0">
                <a:solidFill>
                  <a:srgbClr val="000000"/>
                </a:solidFill>
                <a:latin typeface="Calibri"/>
              </a:rPr>
              <a:t>a</a:t>
            </a:r>
            <a:r>
              <a:rPr lang="en-US" sz="2101" spc="-16" dirty="0">
                <a:solidFill>
                  <a:srgbClr val="000000"/>
                </a:solidFill>
                <a:latin typeface="Calibri"/>
              </a:rPr>
              <a:t>nd</a:t>
            </a:r>
            <a:r>
              <a:rPr lang="en-US" sz="2101" spc="3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101" spc="-9" dirty="0">
                <a:solidFill>
                  <a:srgbClr val="000000"/>
                </a:solidFill>
                <a:latin typeface="Calibri"/>
              </a:rPr>
              <a:t>t</a:t>
            </a:r>
            <a:r>
              <a:rPr lang="en-US" sz="2101" spc="-11" dirty="0">
                <a:solidFill>
                  <a:srgbClr val="000000"/>
                </a:solidFill>
                <a:latin typeface="Calibri"/>
              </a:rPr>
              <a:t>a</a:t>
            </a:r>
            <a:r>
              <a:rPr lang="en-US" sz="2101" spc="-9" dirty="0">
                <a:solidFill>
                  <a:srgbClr val="000000"/>
                </a:solidFill>
                <a:latin typeface="Calibri"/>
              </a:rPr>
              <a:t>rs</a:t>
            </a:r>
            <a:r>
              <a:rPr lang="en-US" sz="2101" spc="-11" dirty="0">
                <a:solidFill>
                  <a:srgbClr val="000000"/>
                </a:solidFill>
                <a:latin typeface="Calibri"/>
              </a:rPr>
              <a:t>al</a:t>
            </a:r>
            <a:endParaRPr lang="en-US" sz="2101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628454" y="1130431"/>
            <a:ext cx="7886324" cy="99412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1" spc="-1">
                <a:solidFill>
                  <a:srgbClr val="000000"/>
                </a:solidFill>
                <a:latin typeface="Calibri Light"/>
              </a:rPr>
              <a:t>BASAL-CELL CARCINOMA</a:t>
            </a:r>
            <a:endParaRPr lang="en-US" sz="3301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7" name="Content Placeholder 5"/>
          <p:cNvPicPr/>
          <p:nvPr/>
        </p:nvPicPr>
        <p:blipFill>
          <a:blip r:embed="rId2"/>
          <a:stretch/>
        </p:blipFill>
        <p:spPr>
          <a:xfrm>
            <a:off x="2585654" y="2525885"/>
            <a:ext cx="3971924" cy="266451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Shape 1"/>
          <p:cNvSpPr txBox="1"/>
          <p:nvPr/>
        </p:nvSpPr>
        <p:spPr>
          <a:xfrm>
            <a:off x="628454" y="1130431"/>
            <a:ext cx="7886324" cy="99412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1" spc="-1">
                <a:solidFill>
                  <a:srgbClr val="000000"/>
                </a:solidFill>
                <a:latin typeface="Calibri Light"/>
              </a:rPr>
              <a:t>SQUAMOUS CELL CARCINOMA</a:t>
            </a:r>
            <a:endParaRPr lang="en-US" sz="3301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9" name="Content Placeholder 3"/>
          <p:cNvPicPr/>
          <p:nvPr/>
        </p:nvPicPr>
        <p:blipFill>
          <a:blip r:embed="rId2"/>
          <a:stretch/>
        </p:blipFill>
        <p:spPr>
          <a:xfrm>
            <a:off x="2437385" y="2525885"/>
            <a:ext cx="4268462" cy="266451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Shape 1"/>
          <p:cNvSpPr txBox="1"/>
          <p:nvPr/>
        </p:nvSpPr>
        <p:spPr>
          <a:xfrm>
            <a:off x="628454" y="1130431"/>
            <a:ext cx="7886324" cy="99412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1" spc="-1">
                <a:solidFill>
                  <a:srgbClr val="000000"/>
                </a:solidFill>
                <a:latin typeface="Calibri Light"/>
              </a:rPr>
              <a:t>MALIGNANT MELANOMA</a:t>
            </a:r>
            <a:endParaRPr lang="en-US" sz="3301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1" name="Content Placeholder 3"/>
          <p:cNvPicPr/>
          <p:nvPr/>
        </p:nvPicPr>
        <p:blipFill>
          <a:blip r:embed="rId2"/>
          <a:stretch/>
        </p:blipFill>
        <p:spPr>
          <a:xfrm>
            <a:off x="2674777" y="2459447"/>
            <a:ext cx="3725620" cy="266721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1999" y="2967335"/>
            <a:ext cx="3060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334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249383" y="822036"/>
            <a:ext cx="4599708" cy="501534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/>
          <a:lstStyle/>
          <a:p>
            <a:pPr marL="298700" indent="-288977">
              <a:buClr>
                <a:srgbClr val="000000"/>
              </a:buClr>
              <a:buSzPct val="89000"/>
              <a:buFont typeface="Arial"/>
              <a:buAutoNum type="arabicPeriod"/>
            </a:pPr>
            <a:r>
              <a:rPr lang="en-US" sz="2000" b="1" spc="-1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Skin</a:t>
            </a:r>
            <a:endParaRPr lang="en-US" sz="20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8700" indent="-288977">
              <a:spcBef>
                <a:spcPts val="1253"/>
              </a:spcBef>
              <a:buClr>
                <a:srgbClr val="000000"/>
              </a:buClr>
              <a:buSzPct val="89000"/>
              <a:buFont typeface="Arial"/>
              <a:buAutoNum type="arabicPeriod"/>
            </a:pPr>
            <a:r>
              <a:rPr lang="en-US" sz="2000" b="1" spc="-16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</a:t>
            </a:r>
            <a:r>
              <a:rPr lang="en-US" sz="2000" b="1" spc="-9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000" b="1" spc="-1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</a:t>
            </a:r>
            <a:r>
              <a:rPr lang="en-US" sz="2000" b="1" spc="-9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000" b="1" spc="-16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000" b="1" spc="-1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000" b="1" spc="-16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000" b="1" spc="-1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</a:t>
            </a:r>
            <a:r>
              <a:rPr lang="en-US" sz="20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spc="-16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000" b="1" spc="-5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000" b="1" spc="-16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000" b="1" spc="-1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000" b="1" spc="-9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000" b="1" spc="-1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000" b="1" spc="-9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000" b="1" spc="9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spc="-9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tis</a:t>
            </a:r>
            <a:r>
              <a:rPr lang="en-US" sz="2000" b="1" spc="-1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2000" b="1" spc="-16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0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8700" indent="-288977">
              <a:spcBef>
                <a:spcPts val="1242"/>
              </a:spcBef>
              <a:buClr>
                <a:srgbClr val="000000"/>
              </a:buClr>
              <a:buSzPct val="89000"/>
              <a:buFont typeface="Arial"/>
              <a:buAutoNum type="arabicPeriod"/>
            </a:pPr>
            <a:r>
              <a:rPr lang="en-US" sz="2000" b="1" spc="-1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000" b="1" spc="-5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b="1" spc="-9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ria</a:t>
            </a:r>
            <a:r>
              <a:rPr lang="en-US" sz="2000" b="1" spc="-1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</a:t>
            </a:r>
            <a:r>
              <a:rPr lang="en-US" sz="20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spc="-16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</a:t>
            </a:r>
            <a:r>
              <a:rPr lang="en-US" sz="2000" b="1" spc="-9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000" b="1" spc="-1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000" b="1" spc="-5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000" b="1" spc="-1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 </a:t>
            </a:r>
            <a:endParaRPr lang="en-US" sz="20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41691" lvl="1" indent="-288977">
              <a:spcBef>
                <a:spcPts val="1242"/>
              </a:spcBef>
              <a:buClr>
                <a:srgbClr val="000000"/>
              </a:buClr>
              <a:buSzPct val="89000"/>
              <a:buFont typeface="Arial" panose="020B0604020202020204" pitchFamily="34" charset="0"/>
              <a:buChar char="•"/>
            </a:pPr>
            <a:r>
              <a:rPr lang="en-US" sz="2000" i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Orb</a:t>
            </a:r>
            <a:r>
              <a:rPr lang="en-US" sz="2000" i="1" spc="-9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000" i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cul</a:t>
            </a:r>
            <a:r>
              <a:rPr lang="en-US" sz="2000" i="1" spc="-9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000" i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</a:t>
            </a:r>
            <a:r>
              <a:rPr lang="en-US" sz="2000" i="1" spc="24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ocu</a:t>
            </a:r>
            <a:r>
              <a:rPr lang="en-US" sz="2000" i="1" spc="-9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000" i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000" i="1" spc="3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muscle </a:t>
            </a:r>
          </a:p>
          <a:p>
            <a:pPr marL="641691" lvl="1" indent="-288977">
              <a:spcBef>
                <a:spcPts val="1242"/>
              </a:spcBef>
              <a:buClr>
                <a:srgbClr val="000000"/>
              </a:buClr>
              <a:buSzPct val="89000"/>
              <a:buFont typeface="Arial" panose="020B0604020202020204" pitchFamily="34" charset="0"/>
              <a:buChar char="•"/>
            </a:pPr>
            <a:r>
              <a:rPr lang="en-US" sz="2000" i="1" spc="-2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Levator</a:t>
            </a:r>
            <a:r>
              <a:rPr lang="en-US" sz="2000" i="1" spc="9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spc="-2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palpebral</a:t>
            </a:r>
            <a:r>
              <a:rPr lang="en-US" sz="2000" i="1" spc="32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spc="-2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superior muscle</a:t>
            </a:r>
            <a:endParaRPr lang="en-US" sz="2000" i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8700" indent="-288977">
              <a:spcBef>
                <a:spcPts val="1248"/>
              </a:spcBef>
              <a:buClr>
                <a:srgbClr val="000000"/>
              </a:buClr>
              <a:buSzPct val="89000"/>
              <a:buFont typeface="Arial"/>
              <a:buAutoNum type="arabicPeriod"/>
            </a:pPr>
            <a:r>
              <a:rPr lang="en-US" sz="2000" b="1" spc="-1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</a:t>
            </a:r>
            <a:r>
              <a:rPr lang="en-US" sz="2000" b="1" spc="-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000" b="1" spc="-16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000" b="1" spc="-1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</a:t>
            </a:r>
            <a:r>
              <a:rPr lang="en-US" sz="2000" b="1" spc="9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spc="-9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000" b="1" spc="-1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aye</a:t>
            </a:r>
            <a:r>
              <a:rPr lang="en-US" sz="2000" b="1" spc="-9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r= Tarsus or Tarsal Plate </a:t>
            </a:r>
            <a:endParaRPr lang="en-US" sz="2000" b="1" spc="-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8700" indent="-288977">
              <a:spcBef>
                <a:spcPts val="1242"/>
              </a:spcBef>
              <a:buClr>
                <a:srgbClr val="000000"/>
              </a:buClr>
              <a:buSzPct val="89000"/>
              <a:buFont typeface="Arial"/>
              <a:buAutoNum type="arabicPeriod"/>
            </a:pPr>
            <a:r>
              <a:rPr lang="en-US" sz="2000" b="1" spc="-16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</a:t>
            </a:r>
            <a:r>
              <a:rPr lang="en-US" sz="2000" b="1" spc="9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spc="-1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000" b="1" spc="-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b="1" spc="-9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ria</a:t>
            </a:r>
            <a:r>
              <a:rPr lang="en-US" sz="2000" b="1" spc="-1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</a:t>
            </a:r>
            <a:r>
              <a:rPr lang="en-US" sz="2000" b="1" spc="7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spc="-16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</a:t>
            </a:r>
            <a:r>
              <a:rPr lang="en-US" sz="2000" b="1" spc="-9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000" b="1" spc="-1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</a:t>
            </a:r>
            <a:r>
              <a:rPr lang="en-US" sz="2000" b="1" spc="-9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000" b="1" spc="-1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000" b="1" spc="-9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000" b="1" spc="18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spc="-9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000" b="1" spc="-1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aye</a:t>
            </a:r>
            <a:r>
              <a:rPr lang="en-US" sz="2000" b="1" spc="-9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r, </a:t>
            </a:r>
            <a:endParaRPr lang="en-US" sz="2000" b="1" spc="-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95435" lvl="1" indent="-342721">
              <a:spcBef>
                <a:spcPts val="1242"/>
              </a:spcBef>
              <a:buClr>
                <a:srgbClr val="000000"/>
              </a:buClr>
              <a:buSzPct val="89000"/>
              <a:buFont typeface="Arial"/>
              <a:buChar char="•"/>
            </a:pPr>
            <a:r>
              <a:rPr lang="en-US" sz="2000" i="1" spc="-1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</a:t>
            </a:r>
            <a:r>
              <a:rPr lang="en-US" sz="2000" i="1" spc="-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000" i="1" spc="-16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000" i="1" spc="73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000" i="1" spc="-4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sz="2000" i="1" spc="-1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000" i="1" spc="9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spc="-16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</a:t>
            </a:r>
            <a:r>
              <a:rPr lang="en-US" sz="2000" i="1" spc="-9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000" i="1" spc="-1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000" i="1" spc="-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000" i="1" spc="-16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endParaRPr lang="en-US" sz="2000" i="1" spc="-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2444" indent="-342721">
              <a:spcBef>
                <a:spcPts val="1242"/>
              </a:spcBef>
              <a:buClr>
                <a:srgbClr val="000000"/>
              </a:buClr>
              <a:buSzPct val="89000"/>
              <a:buFont typeface="Calibri Light"/>
              <a:buAutoNum type="arabicPeriod"/>
            </a:pPr>
            <a:r>
              <a:rPr lang="en-US" sz="2000" b="1" spc="-16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Palpebral Con</a:t>
            </a:r>
            <a:r>
              <a:rPr lang="en-US" sz="2000" b="1" spc="-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2000" b="1" spc="-16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2000" b="1" spc="-1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</a:t>
            </a:r>
            <a:r>
              <a:rPr lang="en-US" sz="2000" b="1" spc="-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b="1" spc="-9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</a:t>
            </a:r>
            <a:r>
              <a:rPr lang="en-US" sz="2000" b="1" spc="-16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sz="2000" b="1" spc="-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0" name="CustomShape 3"/>
          <p:cNvSpPr/>
          <p:nvPr/>
        </p:nvSpPr>
        <p:spPr>
          <a:xfrm>
            <a:off x="2151463" y="172055"/>
            <a:ext cx="4519627" cy="4793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18" tIns="33759" rIns="67518" bIns="33759"/>
          <a:lstStyle/>
          <a:p>
            <a:pPr algn="ctr">
              <a:lnSpc>
                <a:spcPct val="100000"/>
              </a:lnSpc>
            </a:pPr>
            <a:r>
              <a:rPr lang="en-US" sz="2701" b="1" spc="-20" dirty="0">
                <a:solidFill>
                  <a:srgbClr val="7030A0"/>
                </a:solidFill>
                <a:latin typeface="Arial"/>
              </a:rPr>
              <a:t>Layers</a:t>
            </a:r>
            <a:r>
              <a:rPr lang="en-US" sz="2701" b="1" spc="9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2701" b="1" spc="-20" dirty="0">
                <a:solidFill>
                  <a:srgbClr val="7030A0"/>
                </a:solidFill>
                <a:latin typeface="Arial"/>
              </a:rPr>
              <a:t>of</a:t>
            </a:r>
            <a:r>
              <a:rPr lang="en-US" sz="2701" b="1" spc="-5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2701" b="1" spc="-20" dirty="0">
                <a:solidFill>
                  <a:srgbClr val="7030A0"/>
                </a:solidFill>
                <a:latin typeface="Arial"/>
              </a:rPr>
              <a:t>eyelids</a:t>
            </a:r>
            <a:endParaRPr lang="en-US" sz="2701" spc="-1" dirty="0">
              <a:latin typeface="Arial"/>
            </a:endParaRPr>
          </a:p>
        </p:txBody>
      </p:sp>
      <p:pic>
        <p:nvPicPr>
          <p:cNvPr id="181" name="Picture 2"/>
          <p:cNvPicPr/>
          <p:nvPr/>
        </p:nvPicPr>
        <p:blipFill>
          <a:blip r:embed="rId2"/>
          <a:stretch/>
        </p:blipFill>
        <p:spPr>
          <a:xfrm>
            <a:off x="5126182" y="748146"/>
            <a:ext cx="3565236" cy="3445164"/>
          </a:xfrm>
          <a:prstGeom prst="round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964" y="4290027"/>
            <a:ext cx="2107071" cy="1664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1108363" y="195759"/>
            <a:ext cx="6692982" cy="5255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9453" algn="ctr"/>
            <a:r>
              <a:rPr lang="en-US" sz="2401" spc="-20" dirty="0">
                <a:solidFill>
                  <a:srgbClr val="6F2F9F"/>
                </a:solidFill>
                <a:latin typeface="Arial"/>
              </a:rPr>
              <a:t>Gross</a:t>
            </a:r>
            <a:r>
              <a:rPr lang="en-US" sz="2401" spc="7" dirty="0">
                <a:solidFill>
                  <a:srgbClr val="6F2F9F"/>
                </a:solidFill>
                <a:latin typeface="Arial"/>
              </a:rPr>
              <a:t> </a:t>
            </a:r>
            <a:r>
              <a:rPr lang="en-US" sz="2401" spc="-24" dirty="0">
                <a:solidFill>
                  <a:srgbClr val="6F2F9F"/>
                </a:solidFill>
                <a:latin typeface="Arial"/>
              </a:rPr>
              <a:t>anatomy &amp; Landmarks</a:t>
            </a:r>
            <a:r>
              <a:rPr lang="en-US" sz="2401" spc="14" dirty="0">
                <a:solidFill>
                  <a:srgbClr val="6F2F9F"/>
                </a:solidFill>
                <a:latin typeface="Arial"/>
              </a:rPr>
              <a:t> </a:t>
            </a:r>
            <a:r>
              <a:rPr lang="en-US" sz="2401" spc="-16" dirty="0">
                <a:solidFill>
                  <a:srgbClr val="6F2F9F"/>
                </a:solidFill>
                <a:latin typeface="Arial"/>
              </a:rPr>
              <a:t>of</a:t>
            </a:r>
            <a:r>
              <a:rPr lang="en-US" sz="2401" spc="-5" dirty="0">
                <a:solidFill>
                  <a:srgbClr val="6F2F9F"/>
                </a:solidFill>
                <a:latin typeface="Arial"/>
              </a:rPr>
              <a:t> </a:t>
            </a:r>
            <a:r>
              <a:rPr lang="en-US" sz="2401" spc="-20" dirty="0">
                <a:solidFill>
                  <a:srgbClr val="6F2F9F"/>
                </a:solidFill>
                <a:latin typeface="Arial"/>
              </a:rPr>
              <a:t>eyelids</a:t>
            </a:r>
            <a:endParaRPr lang="en-US" sz="2401" spc="-1" dirty="0">
              <a:latin typeface="Arial"/>
            </a:endParaRPr>
          </a:p>
        </p:txBody>
      </p:sp>
      <p:sp>
        <p:nvSpPr>
          <p:cNvPr id="174" name="CustomShape 2"/>
          <p:cNvSpPr/>
          <p:nvPr/>
        </p:nvSpPr>
        <p:spPr>
          <a:xfrm>
            <a:off x="498764" y="3500581"/>
            <a:ext cx="3833090" cy="2364510"/>
          </a:xfrm>
          <a:prstGeom prst="ellipse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5" name="CustomShape 3"/>
          <p:cNvSpPr/>
          <p:nvPr/>
        </p:nvSpPr>
        <p:spPr>
          <a:xfrm>
            <a:off x="572655" y="910566"/>
            <a:ext cx="8414292" cy="247918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7518" tIns="33759" rIns="67518" bIns="33759"/>
          <a:lstStyle/>
          <a:p>
            <a:pPr marL="266831" indent="-257109">
              <a:spcBef>
                <a:spcPts val="1178"/>
              </a:spcBef>
              <a:buClr>
                <a:srgbClr val="000000"/>
              </a:buClr>
              <a:buSzPct val="89000"/>
              <a:buFont typeface="Calibri Light"/>
              <a:buAutoNum type="arabicPeriod"/>
            </a:pPr>
            <a:r>
              <a:rPr lang="en-US" b="1" spc="-1" dirty="0">
                <a:solidFill>
                  <a:srgbClr val="000000"/>
                </a:solidFill>
                <a:latin typeface="Calibri"/>
              </a:rPr>
              <a:t>P</a:t>
            </a:r>
            <a:r>
              <a:rPr lang="en-US" b="1" spc="-9" dirty="0">
                <a:solidFill>
                  <a:srgbClr val="000000"/>
                </a:solidFill>
                <a:latin typeface="Calibri"/>
              </a:rPr>
              <a:t>O</a:t>
            </a:r>
            <a:r>
              <a:rPr lang="en-US" b="1" spc="-1" dirty="0">
                <a:solidFill>
                  <a:srgbClr val="000000"/>
                </a:solidFill>
                <a:latin typeface="Calibri"/>
              </a:rPr>
              <a:t>SITI</a:t>
            </a:r>
            <a:r>
              <a:rPr lang="en-US" b="1" spc="-9" dirty="0">
                <a:solidFill>
                  <a:srgbClr val="000000"/>
                </a:solidFill>
                <a:latin typeface="Calibri"/>
              </a:rPr>
              <a:t>O</a:t>
            </a:r>
            <a:r>
              <a:rPr lang="en-US" b="1" spc="-1" dirty="0">
                <a:solidFill>
                  <a:srgbClr val="000000"/>
                </a:solidFill>
                <a:latin typeface="Calibri"/>
              </a:rPr>
              <a:t>N</a:t>
            </a:r>
            <a:r>
              <a:rPr lang="en-US" b="1" spc="3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b="1" spc="-1" dirty="0">
                <a:solidFill>
                  <a:srgbClr val="000000"/>
                </a:solidFill>
                <a:latin typeface="Calibri"/>
              </a:rPr>
              <a:t>OF E</a:t>
            </a:r>
            <a:r>
              <a:rPr lang="en-US" b="1" spc="-24" dirty="0">
                <a:solidFill>
                  <a:srgbClr val="000000"/>
                </a:solidFill>
                <a:latin typeface="Calibri"/>
              </a:rPr>
              <a:t>Y</a:t>
            </a:r>
            <a:r>
              <a:rPr lang="en-US" b="1" spc="-1" dirty="0">
                <a:solidFill>
                  <a:srgbClr val="000000"/>
                </a:solidFill>
                <a:latin typeface="Calibri"/>
              </a:rPr>
              <a:t>E</a:t>
            </a:r>
            <a:r>
              <a:rPr lang="en-US" b="1" spc="-9" dirty="0">
                <a:solidFill>
                  <a:srgbClr val="000000"/>
                </a:solidFill>
                <a:latin typeface="Calibri"/>
              </a:rPr>
              <a:t>L</a:t>
            </a:r>
            <a:r>
              <a:rPr lang="en-US" b="1" spc="-1" dirty="0">
                <a:solidFill>
                  <a:srgbClr val="000000"/>
                </a:solidFill>
                <a:latin typeface="Calibri"/>
              </a:rPr>
              <a:t>I</a:t>
            </a:r>
            <a:r>
              <a:rPr lang="en-US" b="1" spc="-9" dirty="0">
                <a:solidFill>
                  <a:srgbClr val="000000"/>
                </a:solidFill>
                <a:latin typeface="Calibri"/>
              </a:rPr>
              <a:t>D</a:t>
            </a:r>
            <a:r>
              <a:rPr lang="en-US" b="1" spc="-1" dirty="0">
                <a:solidFill>
                  <a:srgbClr val="000000"/>
                </a:solidFill>
                <a:latin typeface="Calibri"/>
              </a:rPr>
              <a:t>S: </a:t>
            </a:r>
          </a:p>
          <a:p>
            <a:pPr marL="495614" lvl="1" indent="-257109">
              <a:spcBef>
                <a:spcPts val="1178"/>
              </a:spcBef>
              <a:buClr>
                <a:srgbClr val="000000"/>
              </a:buClr>
              <a:buSzPct val="89000"/>
              <a:buFont typeface="Wingdings" panose="05000000000000000000" pitchFamily="2" charset="2"/>
              <a:buChar char="§"/>
            </a:pPr>
            <a:r>
              <a:rPr lang="en-US" spc="-16" dirty="0">
                <a:solidFill>
                  <a:srgbClr val="000000"/>
                </a:solidFill>
                <a:latin typeface="Calibri"/>
              </a:rPr>
              <a:t>Upp</a:t>
            </a:r>
            <a:r>
              <a:rPr lang="en-US" spc="-9" dirty="0">
                <a:solidFill>
                  <a:srgbClr val="000000"/>
                </a:solidFill>
                <a:latin typeface="Calibri"/>
              </a:rPr>
              <a:t>er</a:t>
            </a:r>
            <a:r>
              <a:rPr lang="en-US" spc="9" dirty="0">
                <a:solidFill>
                  <a:srgbClr val="000000"/>
                </a:solidFill>
                <a:latin typeface="Calibri"/>
              </a:rPr>
              <a:t> L</a:t>
            </a:r>
            <a:r>
              <a:rPr lang="en-US" spc="-11" dirty="0">
                <a:solidFill>
                  <a:srgbClr val="000000"/>
                </a:solidFill>
                <a:latin typeface="Calibri"/>
              </a:rPr>
              <a:t>id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 cover </a:t>
            </a:r>
            <a:r>
              <a:rPr lang="en-US" spc="-16" dirty="0">
                <a:solidFill>
                  <a:srgbClr val="000000"/>
                </a:solidFill>
                <a:latin typeface="Calibri"/>
              </a:rPr>
              <a:t>1</a:t>
            </a:r>
            <a:r>
              <a:rPr lang="en-US" spc="-5" dirty="0">
                <a:solidFill>
                  <a:srgbClr val="000000"/>
                </a:solidFill>
                <a:latin typeface="Calibri"/>
              </a:rPr>
              <a:t>/</a:t>
            </a:r>
            <a:r>
              <a:rPr lang="en-US" spc="3" dirty="0">
                <a:solidFill>
                  <a:srgbClr val="000000"/>
                </a:solidFill>
                <a:latin typeface="Calibri"/>
              </a:rPr>
              <a:t>6</a:t>
            </a:r>
            <a:r>
              <a:rPr lang="en-US" spc="-1" baseline="25000" dirty="0">
                <a:solidFill>
                  <a:srgbClr val="000000"/>
                </a:solidFill>
                <a:latin typeface="Calibri"/>
              </a:rPr>
              <a:t>t</a:t>
            </a:r>
            <a:r>
              <a:rPr lang="en-US" spc="9" baseline="25000" dirty="0">
                <a:solidFill>
                  <a:srgbClr val="000000"/>
                </a:solidFill>
                <a:latin typeface="Calibri"/>
              </a:rPr>
              <a:t>h</a:t>
            </a:r>
            <a:r>
              <a:rPr lang="en-US" spc="286" baseline="250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pc="-11" dirty="0">
                <a:solidFill>
                  <a:srgbClr val="000000"/>
                </a:solidFill>
                <a:latin typeface="Calibri"/>
              </a:rPr>
              <a:t>of</a:t>
            </a:r>
            <a:r>
              <a:rPr lang="en-US" spc="-5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pc="-9" dirty="0" smtClean="0">
                <a:solidFill>
                  <a:srgbClr val="000000"/>
                </a:solidFill>
                <a:latin typeface="Calibri"/>
              </a:rPr>
              <a:t>c</a:t>
            </a:r>
            <a:r>
              <a:rPr lang="en-US" spc="-16" dirty="0" smtClean="0">
                <a:solidFill>
                  <a:srgbClr val="000000"/>
                </a:solidFill>
                <a:latin typeface="Calibri"/>
              </a:rPr>
              <a:t>o</a:t>
            </a:r>
            <a:r>
              <a:rPr lang="en-US" spc="-5" dirty="0" smtClean="0">
                <a:solidFill>
                  <a:srgbClr val="000000"/>
                </a:solidFill>
                <a:latin typeface="Calibri"/>
              </a:rPr>
              <a:t>r</a:t>
            </a:r>
            <a:r>
              <a:rPr lang="en-US" spc="-16" dirty="0" smtClean="0">
                <a:solidFill>
                  <a:srgbClr val="000000"/>
                </a:solidFill>
                <a:latin typeface="Calibri"/>
              </a:rPr>
              <a:t>n</a:t>
            </a:r>
            <a:r>
              <a:rPr lang="en-US" spc="-11" dirty="0" smtClean="0">
                <a:solidFill>
                  <a:srgbClr val="000000"/>
                </a:solidFill>
                <a:latin typeface="Calibri"/>
              </a:rPr>
              <a:t>e</a:t>
            </a:r>
            <a:r>
              <a:rPr lang="en-US" spc="-16" dirty="0" smtClean="0">
                <a:solidFill>
                  <a:srgbClr val="000000"/>
                </a:solidFill>
                <a:latin typeface="Calibri"/>
              </a:rPr>
              <a:t>a [if it is more </a:t>
            </a:r>
            <a:r>
              <a:rPr lang="en-US" spc="-11" dirty="0" smtClean="0">
                <a:solidFill>
                  <a:srgbClr val="000000"/>
                </a:solidFill>
                <a:latin typeface="Calibri"/>
              </a:rPr>
              <a:t>=Dropping </a:t>
            </a:r>
            <a:r>
              <a:rPr lang="en-US" spc="-11" dirty="0">
                <a:solidFill>
                  <a:srgbClr val="000000"/>
                </a:solidFill>
                <a:latin typeface="Calibri"/>
              </a:rPr>
              <a:t>of Upper Lid = </a:t>
            </a:r>
            <a:r>
              <a:rPr lang="en-US" spc="-11" dirty="0" smtClean="0">
                <a:solidFill>
                  <a:srgbClr val="000000"/>
                </a:solidFill>
                <a:latin typeface="Calibri"/>
              </a:rPr>
              <a:t>Ptosis]</a:t>
            </a:r>
            <a:endParaRPr lang="en-US" spc="-1" dirty="0">
              <a:latin typeface="Arial"/>
            </a:endParaRPr>
          </a:p>
          <a:p>
            <a:pPr marL="266831" indent="-257109">
              <a:spcBef>
                <a:spcPts val="1178"/>
              </a:spcBef>
              <a:buClr>
                <a:srgbClr val="000000"/>
              </a:buClr>
              <a:buSzPct val="89000"/>
              <a:buFont typeface="Calibri Light"/>
              <a:buAutoNum type="arabicPeriod"/>
            </a:pPr>
            <a:r>
              <a:rPr lang="en-US" b="1" spc="-1" dirty="0">
                <a:solidFill>
                  <a:srgbClr val="000000"/>
                </a:solidFill>
                <a:latin typeface="Calibri"/>
              </a:rPr>
              <a:t>C</a:t>
            </a:r>
            <a:r>
              <a:rPr lang="en-US" b="1" spc="-9" dirty="0">
                <a:solidFill>
                  <a:srgbClr val="000000"/>
                </a:solidFill>
                <a:latin typeface="Calibri"/>
              </a:rPr>
              <a:t>A</a:t>
            </a:r>
            <a:r>
              <a:rPr lang="en-US" b="1" spc="-1" dirty="0">
                <a:solidFill>
                  <a:srgbClr val="000000"/>
                </a:solidFill>
                <a:latin typeface="Calibri"/>
              </a:rPr>
              <a:t>NT</a:t>
            </a:r>
            <a:r>
              <a:rPr lang="en-US" b="1" spc="-9" dirty="0">
                <a:solidFill>
                  <a:srgbClr val="000000"/>
                </a:solidFill>
                <a:latin typeface="Calibri"/>
              </a:rPr>
              <a:t>H</a:t>
            </a:r>
            <a:r>
              <a:rPr lang="en-US" b="1" spc="-1" dirty="0">
                <a:solidFill>
                  <a:srgbClr val="000000"/>
                </a:solidFill>
                <a:latin typeface="Calibri"/>
              </a:rPr>
              <a:t>I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:  lids</a:t>
            </a:r>
            <a:r>
              <a:rPr lang="en-US" spc="3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meet each other at</a:t>
            </a:r>
            <a:r>
              <a:rPr lang="en-US" spc="-9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i="1" spc="-1" dirty="0">
                <a:solidFill>
                  <a:srgbClr val="000000"/>
                </a:solidFill>
                <a:latin typeface="Calibri"/>
              </a:rPr>
              <a:t>med</a:t>
            </a:r>
            <a:r>
              <a:rPr lang="en-US" i="1" spc="-11" dirty="0">
                <a:solidFill>
                  <a:srgbClr val="000000"/>
                </a:solidFill>
                <a:latin typeface="Calibri"/>
              </a:rPr>
              <a:t>i</a:t>
            </a:r>
            <a:r>
              <a:rPr lang="en-US" i="1" spc="-1" dirty="0">
                <a:solidFill>
                  <a:srgbClr val="000000"/>
                </a:solidFill>
                <a:latin typeface="Calibri"/>
              </a:rPr>
              <a:t>al</a:t>
            </a:r>
            <a:r>
              <a:rPr lang="en-US" i="1" spc="9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i="1" spc="-1" dirty="0">
                <a:solidFill>
                  <a:srgbClr val="000000"/>
                </a:solidFill>
                <a:latin typeface="Calibri"/>
              </a:rPr>
              <a:t>and l</a:t>
            </a:r>
            <a:r>
              <a:rPr lang="en-US" i="1" spc="-9" dirty="0">
                <a:solidFill>
                  <a:srgbClr val="000000"/>
                </a:solidFill>
                <a:latin typeface="Calibri"/>
              </a:rPr>
              <a:t>a</a:t>
            </a:r>
            <a:r>
              <a:rPr lang="en-US" i="1" spc="-1" dirty="0">
                <a:solidFill>
                  <a:srgbClr val="000000"/>
                </a:solidFill>
                <a:latin typeface="Calibri"/>
              </a:rPr>
              <a:t>teral</a:t>
            </a:r>
            <a:r>
              <a:rPr lang="en-US" i="1" spc="3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i="1" spc="-1" dirty="0">
                <a:solidFill>
                  <a:srgbClr val="000000"/>
                </a:solidFill>
                <a:latin typeface="Calibri"/>
              </a:rPr>
              <a:t>canthi</a:t>
            </a:r>
            <a:endParaRPr lang="en-US" i="1" spc="-1" dirty="0">
              <a:latin typeface="Arial"/>
            </a:endParaRPr>
          </a:p>
          <a:p>
            <a:pPr marL="266831" indent="-257109" algn="just">
              <a:lnSpc>
                <a:spcPts val="1946"/>
              </a:lnSpc>
              <a:spcBef>
                <a:spcPts val="1070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b="1" spc="-1" dirty="0">
                <a:solidFill>
                  <a:srgbClr val="000000"/>
                </a:solidFill>
                <a:latin typeface="Calibri"/>
              </a:rPr>
              <a:t>E</a:t>
            </a:r>
            <a:r>
              <a:rPr lang="en-US" b="1" spc="-24" dirty="0">
                <a:solidFill>
                  <a:srgbClr val="000000"/>
                </a:solidFill>
                <a:latin typeface="Calibri"/>
              </a:rPr>
              <a:t>Y</a:t>
            </a:r>
            <a:r>
              <a:rPr lang="en-US" b="1" spc="-1" dirty="0">
                <a:solidFill>
                  <a:srgbClr val="000000"/>
                </a:solidFill>
                <a:latin typeface="Calibri"/>
              </a:rPr>
              <a:t>E</a:t>
            </a:r>
            <a:r>
              <a:rPr lang="en-US" b="1" spc="-9" dirty="0">
                <a:solidFill>
                  <a:srgbClr val="000000"/>
                </a:solidFill>
                <a:latin typeface="Calibri"/>
              </a:rPr>
              <a:t>L</a:t>
            </a:r>
            <a:r>
              <a:rPr lang="en-US" b="1" spc="-1" dirty="0">
                <a:solidFill>
                  <a:srgbClr val="000000"/>
                </a:solidFill>
                <a:latin typeface="Calibri"/>
              </a:rPr>
              <a:t>I</a:t>
            </a:r>
            <a:r>
              <a:rPr lang="en-US" b="1" spc="-9" dirty="0">
                <a:solidFill>
                  <a:srgbClr val="000000"/>
                </a:solidFill>
                <a:latin typeface="Calibri"/>
              </a:rPr>
              <a:t>D</a:t>
            </a:r>
            <a:r>
              <a:rPr lang="en-US" b="1" spc="-1" dirty="0">
                <a:solidFill>
                  <a:srgbClr val="000000"/>
                </a:solidFill>
                <a:latin typeface="Calibri"/>
              </a:rPr>
              <a:t>S</a:t>
            </a:r>
            <a:r>
              <a:rPr lang="en-US" b="1" spc="24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b="1" spc="-1" dirty="0">
                <a:solidFill>
                  <a:srgbClr val="000000"/>
                </a:solidFill>
                <a:latin typeface="Calibri"/>
              </a:rPr>
              <a:t>MAR</a:t>
            </a:r>
            <a:r>
              <a:rPr lang="en-US" b="1" spc="-9" dirty="0">
                <a:solidFill>
                  <a:srgbClr val="000000"/>
                </a:solidFill>
                <a:latin typeface="Calibri"/>
              </a:rPr>
              <a:t>G</a:t>
            </a:r>
            <a:r>
              <a:rPr lang="en-US" b="1" spc="-1" dirty="0">
                <a:solidFill>
                  <a:srgbClr val="000000"/>
                </a:solidFill>
                <a:latin typeface="Calibri"/>
              </a:rPr>
              <a:t>I</a:t>
            </a:r>
            <a:r>
              <a:rPr lang="en-US" b="1" spc="-9" dirty="0">
                <a:solidFill>
                  <a:srgbClr val="000000"/>
                </a:solidFill>
                <a:latin typeface="Calibri"/>
              </a:rPr>
              <a:t>N</a:t>
            </a:r>
            <a:r>
              <a:rPr lang="en-US" b="1" spc="-1" dirty="0">
                <a:solidFill>
                  <a:srgbClr val="000000"/>
                </a:solidFill>
                <a:latin typeface="Calibri"/>
              </a:rPr>
              <a:t>S, 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divided by </a:t>
            </a:r>
            <a:r>
              <a:rPr lang="en-US" b="1" spc="-16" dirty="0" smtClean="0">
                <a:solidFill>
                  <a:srgbClr val="C00000"/>
                </a:solidFill>
                <a:latin typeface="Calibri"/>
              </a:rPr>
              <a:t>GRAY</a:t>
            </a:r>
            <a:r>
              <a:rPr lang="en-US" b="1" spc="7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en-US" b="1" spc="-11" dirty="0" smtClean="0">
                <a:solidFill>
                  <a:srgbClr val="C00000"/>
                </a:solidFill>
                <a:latin typeface="Calibri"/>
              </a:rPr>
              <a:t>LINE </a:t>
            </a:r>
            <a:r>
              <a:rPr lang="en-US" spc="-11" dirty="0" smtClean="0">
                <a:solidFill>
                  <a:srgbClr val="000000"/>
                </a:solidFill>
                <a:latin typeface="Calibri"/>
              </a:rPr>
              <a:t>into</a:t>
            </a:r>
            <a:r>
              <a:rPr lang="en-US" b="1" spc="-1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b="1" spc="-1" dirty="0" smtClean="0">
                <a:solidFill>
                  <a:srgbClr val="000000"/>
                </a:solidFill>
                <a:latin typeface="Calibri"/>
              </a:rPr>
              <a:t> </a:t>
            </a:r>
            <a:endParaRPr lang="en-US" b="1" spc="-1" dirty="0">
              <a:solidFill>
                <a:srgbClr val="000000"/>
              </a:solidFill>
              <a:latin typeface="Calibri"/>
            </a:endParaRPr>
          </a:p>
          <a:p>
            <a:pPr marL="952949" lvl="2" indent="-257244" algn="just">
              <a:lnSpc>
                <a:spcPts val="1946"/>
              </a:lnSpc>
              <a:spcBef>
                <a:spcPts val="1070"/>
              </a:spcBef>
              <a:buClr>
                <a:srgbClr val="000000"/>
              </a:buClr>
              <a:buFont typeface="+mj-lt"/>
              <a:buAutoNum type="alphaLcPeriod"/>
            </a:pPr>
            <a:r>
              <a:rPr lang="en-US" spc="-1" dirty="0">
                <a:solidFill>
                  <a:srgbClr val="0070C0"/>
                </a:solidFill>
                <a:latin typeface="Calibri"/>
              </a:rPr>
              <a:t>ANTERI</a:t>
            </a:r>
            <a:r>
              <a:rPr lang="en-US" spc="-9" dirty="0">
                <a:solidFill>
                  <a:srgbClr val="0070C0"/>
                </a:solidFill>
                <a:latin typeface="Calibri"/>
              </a:rPr>
              <a:t>O</a:t>
            </a:r>
            <a:r>
              <a:rPr lang="en-US" spc="-1" dirty="0">
                <a:solidFill>
                  <a:srgbClr val="0070C0"/>
                </a:solidFill>
                <a:latin typeface="Calibri"/>
              </a:rPr>
              <a:t>R</a:t>
            </a:r>
            <a:r>
              <a:rPr lang="en-US" spc="3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b="1" spc="3" dirty="0">
                <a:solidFill>
                  <a:srgbClr val="000000"/>
                </a:solidFill>
                <a:latin typeface="Calibri"/>
              </a:rPr>
              <a:t>( CUTANEOUS</a:t>
            </a:r>
            <a:r>
              <a:rPr lang="en-US" spc="3" dirty="0">
                <a:solidFill>
                  <a:srgbClr val="000000"/>
                </a:solidFill>
                <a:latin typeface="Calibri"/>
              </a:rPr>
              <a:t>) 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co</a:t>
            </a:r>
            <a:r>
              <a:rPr lang="en-US" spc="-9" dirty="0">
                <a:solidFill>
                  <a:srgbClr val="000000"/>
                </a:solidFill>
                <a:latin typeface="Calibri"/>
              </a:rPr>
              <a:t>n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tain</a:t>
            </a:r>
            <a:r>
              <a:rPr lang="en-US" spc="3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eye</a:t>
            </a:r>
            <a:r>
              <a:rPr lang="en-US" spc="-9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las</a:t>
            </a:r>
            <a:r>
              <a:rPr lang="en-US" spc="-9" dirty="0">
                <a:solidFill>
                  <a:srgbClr val="000000"/>
                </a:solidFill>
                <a:latin typeface="Calibri"/>
              </a:rPr>
              <a:t>h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es </a:t>
            </a:r>
          </a:p>
          <a:p>
            <a:pPr marL="952949" lvl="2" indent="-257244" algn="just">
              <a:lnSpc>
                <a:spcPts val="1946"/>
              </a:lnSpc>
              <a:spcBef>
                <a:spcPts val="1070"/>
              </a:spcBef>
              <a:buClr>
                <a:srgbClr val="000000"/>
              </a:buClr>
              <a:buFont typeface="+mj-lt"/>
              <a:buAutoNum type="alphaLcPeriod"/>
            </a:pPr>
            <a:r>
              <a:rPr lang="en-US" spc="-1" dirty="0">
                <a:solidFill>
                  <a:srgbClr val="0070C0"/>
                </a:solidFill>
                <a:latin typeface="Calibri"/>
              </a:rPr>
              <a:t>PO</a:t>
            </a:r>
            <a:r>
              <a:rPr lang="en-US" spc="-9" dirty="0">
                <a:solidFill>
                  <a:srgbClr val="0070C0"/>
                </a:solidFill>
                <a:latin typeface="Calibri"/>
              </a:rPr>
              <a:t>S</a:t>
            </a:r>
            <a:r>
              <a:rPr lang="en-US" spc="-1" dirty="0">
                <a:solidFill>
                  <a:srgbClr val="0070C0"/>
                </a:solidFill>
                <a:latin typeface="Calibri"/>
              </a:rPr>
              <a:t>TERIOR</a:t>
            </a:r>
            <a:r>
              <a:rPr lang="en-US" spc="7" dirty="0">
                <a:solidFill>
                  <a:srgbClr val="000000"/>
                </a:solidFill>
                <a:latin typeface="Calibri"/>
              </a:rPr>
              <a:t> ( </a:t>
            </a:r>
            <a:r>
              <a:rPr lang="en-US" b="1" spc="7" dirty="0">
                <a:solidFill>
                  <a:srgbClr val="000000"/>
                </a:solidFill>
                <a:latin typeface="Calibri"/>
              </a:rPr>
              <a:t>CONJUNCTIVAL</a:t>
            </a:r>
            <a:r>
              <a:rPr lang="en-US" spc="7" dirty="0">
                <a:solidFill>
                  <a:srgbClr val="000000"/>
                </a:solidFill>
                <a:latin typeface="Calibri"/>
              </a:rPr>
              <a:t>) 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co</a:t>
            </a:r>
            <a:r>
              <a:rPr lang="en-US" spc="-9" dirty="0">
                <a:solidFill>
                  <a:srgbClr val="000000"/>
                </a:solidFill>
                <a:latin typeface="Calibri"/>
              </a:rPr>
              <a:t>n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tain op</a:t>
            </a:r>
            <a:r>
              <a:rPr lang="en-US" spc="-9" dirty="0">
                <a:solidFill>
                  <a:srgbClr val="000000"/>
                </a:solidFill>
                <a:latin typeface="Calibri"/>
              </a:rPr>
              <a:t>e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n</a:t>
            </a:r>
            <a:r>
              <a:rPr lang="en-US" spc="-9" dirty="0">
                <a:solidFill>
                  <a:srgbClr val="000000"/>
                </a:solidFill>
                <a:latin typeface="Calibri"/>
              </a:rPr>
              <a:t>i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ng</a:t>
            </a:r>
            <a:r>
              <a:rPr lang="en-US" spc="22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of</a:t>
            </a:r>
            <a:r>
              <a:rPr lang="en-US" spc="-5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Meibomian</a:t>
            </a:r>
            <a:r>
              <a:rPr lang="en-US" spc="18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g</a:t>
            </a:r>
            <a:r>
              <a:rPr lang="en-US" spc="-9" dirty="0">
                <a:solidFill>
                  <a:srgbClr val="000000"/>
                </a:solidFill>
                <a:latin typeface="Calibri"/>
              </a:rPr>
              <a:t>l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and</a:t>
            </a:r>
            <a:r>
              <a:rPr lang="en-US" spc="9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pc="-1" dirty="0" smtClean="0">
                <a:solidFill>
                  <a:srgbClr val="000000"/>
                </a:solidFill>
                <a:latin typeface="Calibri"/>
              </a:rPr>
              <a:t>)</a:t>
            </a:r>
            <a:endParaRPr lang="en-US" spc="-1" dirty="0"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195" t="29667" r="16630" b="6852"/>
          <a:stretch/>
        </p:blipFill>
        <p:spPr>
          <a:xfrm>
            <a:off x="5218545" y="3500581"/>
            <a:ext cx="3131746" cy="247534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43346" y="1497197"/>
            <a:ext cx="2687782" cy="328124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rtlCol="0">
            <a:noAutofit/>
          </a:bodyPr>
          <a:lstStyle/>
          <a:p>
            <a:pPr marL="16624" algn="ctr">
              <a:tabLst>
                <a:tab pos="335985" algn="l"/>
              </a:tabLst>
            </a:pPr>
            <a:r>
              <a:rPr lang="en-US" sz="2400" b="1" dirty="0">
                <a:latin typeface="Times New Roman"/>
                <a:cs typeface="Times New Roman"/>
              </a:rPr>
              <a:t>Skin</a:t>
            </a:r>
          </a:p>
          <a:p>
            <a:pPr marL="16624">
              <a:tabLst>
                <a:tab pos="335985" algn="l"/>
              </a:tabLst>
            </a:pPr>
            <a:endParaRPr lang="en-US" sz="2400" b="1" dirty="0">
              <a:latin typeface="Times New Roman"/>
              <a:cs typeface="Times New Roman"/>
            </a:endParaRPr>
          </a:p>
          <a:p>
            <a:pPr marL="335985" indent="-319361">
              <a:buFont typeface="Times New Roman"/>
              <a:buChar char="•"/>
              <a:tabLst>
                <a:tab pos="335985" algn="l"/>
              </a:tabLst>
            </a:pPr>
            <a:r>
              <a:rPr sz="2400" dirty="0">
                <a:latin typeface="Times New Roman"/>
                <a:cs typeface="Times New Roman"/>
              </a:rPr>
              <a:t>Thin</a:t>
            </a:r>
          </a:p>
          <a:p>
            <a:pPr>
              <a:lnSpc>
                <a:spcPts val="1102"/>
              </a:lnSpc>
              <a:spcBef>
                <a:spcPts val="29"/>
              </a:spcBef>
              <a:buFont typeface="Times New Roman"/>
              <a:buChar char="•"/>
            </a:pPr>
            <a:endParaRPr sz="2400" dirty="0"/>
          </a:p>
          <a:p>
            <a:pPr>
              <a:lnSpc>
                <a:spcPts val="1378"/>
              </a:lnSpc>
              <a:buFont typeface="Times New Roman"/>
              <a:buChar char="•"/>
            </a:pPr>
            <a:endParaRPr sz="2400" dirty="0"/>
          </a:p>
          <a:p>
            <a:pPr marL="335985" indent="-319361">
              <a:buFont typeface="Times New Roman"/>
              <a:buChar char="•"/>
              <a:tabLst>
                <a:tab pos="335985" algn="l"/>
              </a:tabLst>
            </a:pPr>
            <a:r>
              <a:rPr sz="2400" dirty="0">
                <a:latin typeface="Times New Roman"/>
                <a:cs typeface="Times New Roman"/>
              </a:rPr>
              <a:t>High </a:t>
            </a:r>
            <a:r>
              <a:rPr sz="2400" spc="-7" dirty="0">
                <a:latin typeface="Times New Roman"/>
                <a:cs typeface="Times New Roman"/>
              </a:rPr>
              <a:t>elasticity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ts val="827"/>
              </a:lnSpc>
              <a:spcBef>
                <a:spcPts val="29"/>
              </a:spcBef>
              <a:buFont typeface="Times New Roman"/>
              <a:buChar char="•"/>
            </a:pPr>
            <a:endParaRPr sz="2400" dirty="0"/>
          </a:p>
          <a:p>
            <a:pPr>
              <a:lnSpc>
                <a:spcPts val="1378"/>
              </a:lnSpc>
              <a:buFont typeface="Times New Roman"/>
              <a:buChar char="•"/>
            </a:pPr>
            <a:endParaRPr sz="2400" dirty="0"/>
          </a:p>
          <a:p>
            <a:pPr>
              <a:lnSpc>
                <a:spcPts val="1378"/>
              </a:lnSpc>
            </a:pPr>
            <a:endParaRPr sz="2400" dirty="0"/>
          </a:p>
          <a:p>
            <a:pPr marL="335985" indent="-319361">
              <a:buFont typeface="Times New Roman"/>
              <a:buChar char="•"/>
              <a:tabLst>
                <a:tab pos="335985" algn="l"/>
              </a:tabLst>
            </a:pPr>
            <a:r>
              <a:rPr sz="2400" dirty="0">
                <a:latin typeface="Times New Roman"/>
                <a:cs typeface="Times New Roman"/>
              </a:rPr>
              <a:t>Good flexibility</a:t>
            </a:r>
          </a:p>
        </p:txBody>
      </p:sp>
      <p:sp>
        <p:nvSpPr>
          <p:cNvPr id="5" name="object 4"/>
          <p:cNvSpPr txBox="1"/>
          <p:nvPr/>
        </p:nvSpPr>
        <p:spPr>
          <a:xfrm>
            <a:off x="3334327" y="1497197"/>
            <a:ext cx="5587999" cy="328124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rtlCol="0">
            <a:noAutofit/>
          </a:bodyPr>
          <a:lstStyle/>
          <a:p>
            <a:pPr marL="16624" algn="ctr">
              <a:tabLst>
                <a:tab pos="335985" algn="l"/>
              </a:tabLst>
            </a:pPr>
            <a:r>
              <a:rPr lang="en-US" sz="2400" b="1" dirty="0">
                <a:latin typeface="Times New Roman"/>
                <a:cs typeface="Times New Roman"/>
              </a:rPr>
              <a:t>MUSCLES</a:t>
            </a:r>
          </a:p>
          <a:p>
            <a:pPr marL="16624" algn="ctr">
              <a:tabLst>
                <a:tab pos="335985" algn="l"/>
              </a:tabLst>
            </a:pPr>
            <a:endParaRPr lang="en-US" sz="2400" b="1" dirty="0">
              <a:latin typeface="Times New Roman"/>
              <a:cs typeface="Times New Roman"/>
            </a:endParaRPr>
          </a:p>
          <a:p>
            <a:pPr marL="335985" indent="-319361">
              <a:buFont typeface="Times New Roman"/>
              <a:buChar char="•"/>
              <a:tabLst>
                <a:tab pos="335985" algn="l"/>
              </a:tabLst>
            </a:pPr>
            <a:r>
              <a:rPr sz="2400" dirty="0">
                <a:latin typeface="Times New Roman"/>
                <a:cs typeface="Times New Roman"/>
              </a:rPr>
              <a:t>Orbicularis </a:t>
            </a:r>
            <a:r>
              <a:rPr lang="en-US" sz="2400" dirty="0" smtClean="0">
                <a:latin typeface="Times New Roman"/>
                <a:cs typeface="Times New Roman"/>
              </a:rPr>
              <a:t>O</a:t>
            </a:r>
            <a:r>
              <a:rPr sz="2400" dirty="0" smtClean="0">
                <a:latin typeface="Times New Roman"/>
                <a:cs typeface="Times New Roman"/>
              </a:rPr>
              <a:t>culi </a:t>
            </a:r>
            <a:r>
              <a:rPr lang="en-US" sz="2400" dirty="0" smtClean="0">
                <a:latin typeface="Times New Roman"/>
                <a:cs typeface="Times New Roman"/>
              </a:rPr>
              <a:t>M</a:t>
            </a:r>
            <a:r>
              <a:rPr sz="2400" dirty="0" smtClean="0">
                <a:latin typeface="Times New Roman"/>
                <a:cs typeface="Times New Roman"/>
              </a:rPr>
              <a:t>uscle</a:t>
            </a:r>
            <a:r>
              <a:rPr lang="en-US" sz="2400" dirty="0" smtClean="0">
                <a:latin typeface="Times New Roman"/>
                <a:cs typeface="Times New Roman"/>
              </a:rPr>
              <a:t>. Nerve</a:t>
            </a:r>
            <a:r>
              <a:rPr lang="en-US" sz="2400" dirty="0">
                <a:latin typeface="Times New Roman"/>
                <a:cs typeface="Times New Roman"/>
              </a:rPr>
              <a:t>?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ts val="965"/>
              </a:lnSpc>
              <a:spcBef>
                <a:spcPts val="17"/>
              </a:spcBef>
              <a:buFont typeface="Times New Roman"/>
              <a:buChar char="•"/>
            </a:pPr>
            <a:endParaRPr sz="2400" dirty="0"/>
          </a:p>
          <a:p>
            <a:pPr>
              <a:lnSpc>
                <a:spcPts val="1378"/>
              </a:lnSpc>
              <a:buFont typeface="Times New Roman"/>
              <a:buChar char="•"/>
            </a:pPr>
            <a:endParaRPr sz="2400" dirty="0"/>
          </a:p>
          <a:p>
            <a:pPr marL="335985" indent="-319361">
              <a:buFont typeface="Times New Roman"/>
              <a:buChar char="•"/>
              <a:tabLst>
                <a:tab pos="335985" algn="l"/>
              </a:tabLst>
            </a:pPr>
            <a:r>
              <a:rPr sz="2400" dirty="0">
                <a:latin typeface="Times New Roman"/>
                <a:cs typeface="Times New Roman"/>
              </a:rPr>
              <a:t>Levator</a:t>
            </a:r>
            <a:r>
              <a:rPr lang="en-US" sz="2400" dirty="0">
                <a:latin typeface="Times New Roman"/>
                <a:cs typeface="Times New Roman"/>
              </a:rPr>
              <a:t> Palpebrae </a:t>
            </a:r>
            <a:r>
              <a:rPr lang="en-US" sz="2400" dirty="0" smtClean="0">
                <a:latin typeface="Times New Roman"/>
                <a:cs typeface="Times New Roman"/>
              </a:rPr>
              <a:t>Superioris. </a:t>
            </a:r>
            <a:r>
              <a:rPr lang="en-US" sz="2400" dirty="0">
                <a:latin typeface="Times New Roman"/>
                <a:cs typeface="Times New Roman"/>
              </a:rPr>
              <a:t>Nerve?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ts val="965"/>
              </a:lnSpc>
              <a:spcBef>
                <a:spcPts val="17"/>
              </a:spcBef>
              <a:buFont typeface="Times New Roman"/>
              <a:buChar char="•"/>
            </a:pPr>
            <a:endParaRPr sz="2400" dirty="0"/>
          </a:p>
          <a:p>
            <a:pPr>
              <a:lnSpc>
                <a:spcPts val="1378"/>
              </a:lnSpc>
              <a:buFont typeface="Times New Roman"/>
              <a:buChar char="•"/>
            </a:pPr>
            <a:endParaRPr sz="2400" dirty="0"/>
          </a:p>
          <a:p>
            <a:pPr marL="335985" indent="-319361">
              <a:buFont typeface="Times New Roman"/>
              <a:buChar char="•"/>
              <a:tabLst>
                <a:tab pos="335985" algn="l"/>
              </a:tabLst>
            </a:pPr>
            <a:r>
              <a:rPr sz="2400" dirty="0">
                <a:latin typeface="Times New Roman"/>
                <a:cs typeface="Times New Roman"/>
              </a:rPr>
              <a:t>Muller </a:t>
            </a:r>
            <a:r>
              <a:rPr lang="en-US" sz="2400" dirty="0" smtClean="0">
                <a:latin typeface="Times New Roman"/>
                <a:cs typeface="Times New Roman"/>
              </a:rPr>
              <a:t>M</a:t>
            </a:r>
            <a:r>
              <a:rPr sz="2400" dirty="0" smtClean="0">
                <a:latin typeface="Times New Roman"/>
                <a:cs typeface="Times New Roman"/>
              </a:rPr>
              <a:t>uscle</a:t>
            </a:r>
            <a:r>
              <a:rPr lang="en-US" sz="2400" dirty="0" smtClean="0">
                <a:latin typeface="Times New Roman"/>
                <a:cs typeface="Times New Roman"/>
              </a:rPr>
              <a:t>. </a:t>
            </a:r>
            <a:r>
              <a:rPr lang="en-US" sz="2400" dirty="0">
                <a:latin typeface="Times New Roman"/>
                <a:cs typeface="Times New Roman"/>
              </a:rPr>
              <a:t>Nerve?</a:t>
            </a:r>
          </a:p>
          <a:p>
            <a:pPr marL="335985" indent="-319361">
              <a:buFont typeface="Times New Roman"/>
              <a:buChar char="•"/>
              <a:tabLst>
                <a:tab pos="335985" algn="l"/>
              </a:tabLst>
            </a:pPr>
            <a:endParaRPr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6956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649284" y="215973"/>
            <a:ext cx="7886324" cy="67582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001" b="1" spc="-24" dirty="0">
                <a:solidFill>
                  <a:srgbClr val="7030A0"/>
                </a:solidFill>
                <a:latin typeface="Arial"/>
              </a:rPr>
              <a:t>Glands</a:t>
            </a:r>
            <a:r>
              <a:rPr lang="en-US" sz="3001" b="1" spc="-5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3001" b="1" spc="-24" dirty="0">
                <a:solidFill>
                  <a:srgbClr val="7030A0"/>
                </a:solidFill>
                <a:latin typeface="Arial"/>
              </a:rPr>
              <a:t>Of</a:t>
            </a:r>
            <a:r>
              <a:rPr lang="en-US" sz="3001" b="1" spc="3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3001" b="1" spc="-24" dirty="0">
                <a:solidFill>
                  <a:srgbClr val="7030A0"/>
                </a:solidFill>
                <a:latin typeface="Arial"/>
              </a:rPr>
              <a:t>Eyel</a:t>
            </a:r>
            <a:r>
              <a:rPr lang="en-US" sz="3001" b="1" spc="-20" dirty="0">
                <a:solidFill>
                  <a:srgbClr val="7030A0"/>
                </a:solidFill>
                <a:latin typeface="Arial"/>
              </a:rPr>
              <a:t>ids</a:t>
            </a:r>
            <a:endParaRPr lang="en-US" sz="3001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" name="TextShape 2"/>
          <p:cNvSpPr txBox="1"/>
          <p:nvPr/>
        </p:nvSpPr>
        <p:spPr>
          <a:xfrm>
            <a:off x="215651" y="1016000"/>
            <a:ext cx="4614967" cy="483061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86135" indent="-385865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-US" sz="2400" b="1" spc="-1" dirty="0">
                <a:solidFill>
                  <a:srgbClr val="000000"/>
                </a:solidFill>
                <a:latin typeface="Calibri"/>
              </a:rPr>
              <a:t>Meibomian Glands 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: </a:t>
            </a:r>
          </a:p>
          <a:p>
            <a:pPr marL="729127" lvl="1" indent="-385865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spc="-1" dirty="0" smtClean="0">
                <a:solidFill>
                  <a:srgbClr val="000000"/>
                </a:solidFill>
                <a:latin typeface="Calibri"/>
              </a:rPr>
              <a:t>Modified Sebaceous Glands located 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in the </a:t>
            </a:r>
            <a:r>
              <a:rPr lang="en-US" sz="2400" spc="-1" dirty="0">
                <a:solidFill>
                  <a:srgbClr val="FF0000"/>
                </a:solidFill>
                <a:latin typeface="Calibri"/>
              </a:rPr>
              <a:t>tarsal plates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386135" indent="-385865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-US" sz="2400" b="1" spc="-1" dirty="0">
                <a:solidFill>
                  <a:srgbClr val="000000"/>
                </a:solidFill>
                <a:latin typeface="Calibri"/>
              </a:rPr>
              <a:t>Glands Of Zeis 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: </a:t>
            </a:r>
          </a:p>
          <a:p>
            <a:pPr marL="729127" lvl="1" indent="-385865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spc="-1" dirty="0" smtClean="0">
                <a:solidFill>
                  <a:srgbClr val="000000"/>
                </a:solidFill>
                <a:latin typeface="Calibri"/>
              </a:rPr>
              <a:t>Modified Sebaceous Glands that 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are associated with </a:t>
            </a:r>
            <a:r>
              <a:rPr lang="en-US" sz="2400" spc="-1" dirty="0">
                <a:solidFill>
                  <a:srgbClr val="FF0000"/>
                </a:solidFill>
                <a:latin typeface="Calibri"/>
              </a:rPr>
              <a:t>lash follicles</a:t>
            </a:r>
          </a:p>
          <a:p>
            <a:pPr marL="386135" indent="-385865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-US" sz="2400" b="1" spc="-1" dirty="0">
                <a:solidFill>
                  <a:srgbClr val="000000"/>
                </a:solidFill>
              </a:rPr>
              <a:t>Sebaceous Glands </a:t>
            </a:r>
            <a:r>
              <a:rPr lang="en-US" sz="2400" spc="-1" dirty="0">
                <a:solidFill>
                  <a:srgbClr val="000000"/>
                </a:solidFill>
              </a:rPr>
              <a:t>: </a:t>
            </a:r>
          </a:p>
          <a:p>
            <a:pPr marL="729127" lvl="1" indent="-385865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000000"/>
                </a:solidFill>
              </a:rPr>
              <a:t>located in the </a:t>
            </a:r>
            <a:r>
              <a:rPr lang="en-US" sz="2400" spc="-1" dirty="0">
                <a:solidFill>
                  <a:srgbClr val="FF0000"/>
                </a:solidFill>
              </a:rPr>
              <a:t>caruncle</a:t>
            </a:r>
            <a:r>
              <a:rPr lang="en-US" sz="2400" spc="-1" dirty="0">
                <a:solidFill>
                  <a:srgbClr val="000000"/>
                </a:solidFill>
              </a:rPr>
              <a:t> and within </a:t>
            </a:r>
            <a:r>
              <a:rPr lang="en-US" sz="2400" spc="-1" dirty="0">
                <a:solidFill>
                  <a:srgbClr val="FF0000"/>
                </a:solidFill>
              </a:rPr>
              <a:t>eyebrow hairs</a:t>
            </a:r>
            <a:endParaRPr lang="en-US" sz="2400" spc="-1" dirty="0">
              <a:solidFill>
                <a:srgbClr val="FF0000"/>
              </a:solidFill>
              <a:latin typeface="Calibri"/>
            </a:endParaRPr>
          </a:p>
          <a:p>
            <a:pPr marL="386135" indent="-385865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-US" sz="2400" b="1" spc="-1" dirty="0">
                <a:solidFill>
                  <a:srgbClr val="000000"/>
                </a:solidFill>
                <a:latin typeface="Calibri"/>
              </a:rPr>
              <a:t>Glands Of Moll 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: </a:t>
            </a:r>
          </a:p>
          <a:p>
            <a:pPr marL="729127" lvl="1" indent="-385865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spc="-1" dirty="0" smtClean="0">
                <a:solidFill>
                  <a:srgbClr val="000000"/>
                </a:solidFill>
                <a:latin typeface="Calibri"/>
              </a:rPr>
              <a:t>Modified Sweat Glands</a:t>
            </a:r>
          </a:p>
          <a:p>
            <a:pPr marL="385865" indent="-385865">
              <a:lnSpc>
                <a:spcPct val="90000"/>
              </a:lnSpc>
              <a:spcBef>
                <a:spcPts val="751"/>
              </a:spcBef>
              <a:buFont typeface="+mj-lt"/>
              <a:buAutoNum type="arabicPeriod"/>
            </a:pPr>
            <a:endParaRPr lang="en-US" sz="240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13745" y="1591638"/>
            <a:ext cx="4024795" cy="3679341"/>
          </a:xfrm>
          <a:prstGeom prst="rect">
            <a:avLst/>
          </a:prstGeom>
          <a:blipFill>
            <a:blip r:embed="rId2" cstate="print"/>
            <a:srcRect/>
            <a:stretch>
              <a:fillRect t="-79710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609</TotalTime>
  <Words>1245</Words>
  <Application>Microsoft Office PowerPoint</Application>
  <PresentationFormat>On-screen Show (4:3)</PresentationFormat>
  <Paragraphs>334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Calibri</vt:lpstr>
      <vt:lpstr>Calibri Light</vt:lpstr>
      <vt:lpstr>Gill Sans MT</vt:lpstr>
      <vt:lpstr>Times New Roman</vt:lpstr>
      <vt:lpstr>Wingdings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Symptoms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Ptosis (Blepharoptosis)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Hemangioma</vt:lpstr>
      <vt:lpstr>Sturge-weber syndrome</vt:lpstr>
      <vt:lpstr>Nevus of the eyelid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Dr.Fareed Warid</dc:creator>
  <dc:description/>
  <cp:lastModifiedBy>Dr. Fareed Abdul Muhsin Warid AL-Laftah</cp:lastModifiedBy>
  <cp:revision>172</cp:revision>
  <dcterms:created xsi:type="dcterms:W3CDTF">2018-11-18T06:40:52Z</dcterms:created>
  <dcterms:modified xsi:type="dcterms:W3CDTF">2022-10-31T12:34:23Z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31</vt:i4>
  </property>
</Properties>
</file>